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60" r:id="rId52"/>
  </p:sldIdLst>
  <p:sldSz cx="12192000" cy="6858000"/>
  <p:notesSz cx="6858000" cy="9144000"/>
  <p:embeddedFontLst>
    <p:embeddedFont>
      <p:font typeface="Wingdings 2" panose="05020102010507070707" pitchFamily="18" charset="2"/>
      <p:regular r:id="rId54"/>
    </p:embeddedFont>
    <p:embeddedFont>
      <p:font typeface="Tahoma" panose="020B0604030504040204" pitchFamily="34" charset="0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8" d="100"/>
          <a:sy n="88" d="100"/>
        </p:scale>
        <p:origin x="62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F5BCBC-DA4B-44C1-BCDC-456727493670}" type="doc">
      <dgm:prSet loTypeId="urn:microsoft.com/office/officeart/2005/8/layout/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33A8E719-365D-4EAD-A14E-108812B4373D}">
      <dgm:prSet phldrT="[Text]" custT="1"/>
      <dgm:spPr/>
      <dgm:t>
        <a:bodyPr/>
        <a:lstStyle/>
        <a:p>
          <a:r>
            <a:rPr lang="en-GB" sz="1400" dirty="0" smtClean="0">
              <a:latin typeface="Calibri" panose="020F0502020204030204" pitchFamily="34" charset="0"/>
            </a:rPr>
            <a:t>A class that is defined using the </a:t>
          </a:r>
          <a:r>
            <a:rPr lang="en-GB" sz="1400" dirty="0" smtClean="0">
              <a:latin typeface="Courier New" panose="02070309020205020404" pitchFamily="49" charset="0"/>
              <a:cs typeface="Courier New" panose="02070309020205020404" pitchFamily="49" charset="0"/>
            </a:rPr>
            <a:t>abstract</a:t>
          </a:r>
          <a:r>
            <a:rPr lang="en-GB" sz="1400" dirty="0" smtClean="0">
              <a:latin typeface="Calibri" panose="020F0502020204030204" pitchFamily="34" charset="0"/>
            </a:rPr>
            <a:t> keyword and that contains at least one method which is not implemented in the class itself is referred to as an abstract class.</a:t>
          </a:r>
          <a:endParaRPr lang="en-US" sz="1400" dirty="0">
            <a:latin typeface="Calibri" panose="020F0502020204030204" pitchFamily="34" charset="0"/>
          </a:endParaRPr>
        </a:p>
      </dgm:t>
    </dgm:pt>
    <dgm:pt modelId="{1EAC86DC-5A20-4B29-B31F-021ADA637932}" type="parTrans" cxnId="{E78FD95F-9BC6-4209-8F60-B7748333F90E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9544CFDF-CAF7-4E62-93EA-9F00D44FF235}" type="sibTrans" cxnId="{E78FD95F-9BC6-4209-8F60-B7748333F90E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7EE2ABE1-EF49-4F88-B18B-76D903B5C2BD}">
      <dgm:prSet phldrT="[Text]" custT="1"/>
      <dgm:spPr/>
      <dgm:t>
        <a:bodyPr/>
        <a:lstStyle/>
        <a:p>
          <a:r>
            <a:rPr lang="en-GB" sz="1400" dirty="0" smtClean="0">
              <a:latin typeface="Calibri" panose="020F0502020204030204" pitchFamily="34" charset="0"/>
            </a:rPr>
            <a:t>In the absence of the </a:t>
          </a:r>
          <a:r>
            <a:rPr lang="en-GB" sz="1400" dirty="0" smtClean="0">
              <a:latin typeface="Courier New" panose="02070309020205020404" pitchFamily="49" charset="0"/>
              <a:cs typeface="Courier New" panose="02070309020205020404" pitchFamily="49" charset="0"/>
            </a:rPr>
            <a:t>abstract</a:t>
          </a:r>
          <a:r>
            <a:rPr lang="en-GB" sz="1400" dirty="0" smtClean="0">
              <a:latin typeface="Calibri" panose="020F0502020204030204" pitchFamily="34" charset="0"/>
            </a:rPr>
            <a:t> keyword, the class will not be compiled. </a:t>
          </a:r>
          <a:endParaRPr lang="en-US" sz="1400" dirty="0" smtClean="0">
            <a:latin typeface="Calibri" panose="020F0502020204030204" pitchFamily="34" charset="0"/>
          </a:endParaRPr>
        </a:p>
      </dgm:t>
    </dgm:pt>
    <dgm:pt modelId="{42E54FE4-196D-44AE-A6B3-5882ED71BBBC}" type="parTrans" cxnId="{070B6E2F-1656-4704-ACA6-32FA1E42C5F3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193AA619-A7BA-47EC-8287-1627DFF2B17F}" type="sibTrans" cxnId="{070B6E2F-1656-4704-ACA6-32FA1E42C5F3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0042A0F8-6070-44AF-8B11-FFEC1B917189}">
      <dgm:prSet phldrT="[Text]" custT="1"/>
      <dgm:spPr/>
      <dgm:t>
        <a:bodyPr/>
        <a:lstStyle/>
        <a:p>
          <a:r>
            <a:rPr lang="en-GB" sz="1400" dirty="0" smtClean="0">
              <a:latin typeface="Calibri" panose="020F0502020204030204" pitchFamily="34" charset="0"/>
            </a:rPr>
            <a:t>Since the abstract class contains at least one method without a body, the class cannot be instantiated using the </a:t>
          </a:r>
          <a:r>
            <a:rPr lang="en-GB" sz="1400" dirty="0" smtClean="0">
              <a:latin typeface="Courier New" panose="02070309020205020404" pitchFamily="49" charset="0"/>
              <a:cs typeface="Courier New" panose="02070309020205020404" pitchFamily="49" charset="0"/>
            </a:rPr>
            <a:t>new</a:t>
          </a:r>
          <a:r>
            <a:rPr lang="en-GB" sz="1400" dirty="0" smtClean="0">
              <a:latin typeface="Calibri" panose="020F0502020204030204" pitchFamily="34" charset="0"/>
            </a:rPr>
            <a:t> keyword. </a:t>
          </a:r>
          <a:endParaRPr lang="en-US" sz="1400" dirty="0" smtClean="0">
            <a:latin typeface="Calibri" panose="020F0502020204030204" pitchFamily="34" charset="0"/>
          </a:endParaRPr>
        </a:p>
      </dgm:t>
    </dgm:pt>
    <dgm:pt modelId="{EB86EF5A-9FD1-4ACC-A641-B225B6E175F8}" type="parTrans" cxnId="{4F5B6E6D-5EB1-4DFD-99B7-8E0A23A1F0F6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22738EE1-4F9A-4CE6-959F-43F7F3EEA00E}" type="sibTrans" cxnId="{4F5B6E6D-5EB1-4DFD-99B7-8E0A23A1F0F6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9DF76012-9ADC-4D4B-9955-7D1A0E96AAB5}" type="pres">
      <dgm:prSet presAssocID="{F2F5BCBC-DA4B-44C1-BCDC-4567274936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CD216D-C49D-444F-8131-F79B623B4F9D}" type="pres">
      <dgm:prSet presAssocID="{33A8E719-365D-4EAD-A14E-108812B4373D}" presName="parentLin" presStyleCnt="0"/>
      <dgm:spPr/>
    </dgm:pt>
    <dgm:pt modelId="{7875C6AE-FE77-43E2-84E2-9378763BA5E7}" type="pres">
      <dgm:prSet presAssocID="{33A8E719-365D-4EAD-A14E-108812B4373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3A2C0A8-5EC4-4C65-8800-9C81C75BAF18}" type="pres">
      <dgm:prSet presAssocID="{33A8E719-365D-4EAD-A14E-108812B4373D}" presName="parentText" presStyleLbl="node1" presStyleIdx="0" presStyleCnt="3" custScaleY="9345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F6083-2E90-4DF3-BEE9-D3C2D8A6D477}" type="pres">
      <dgm:prSet presAssocID="{33A8E719-365D-4EAD-A14E-108812B4373D}" presName="negativeSpace" presStyleCnt="0"/>
      <dgm:spPr/>
    </dgm:pt>
    <dgm:pt modelId="{14623D2A-D179-4717-810D-742946ECB829}" type="pres">
      <dgm:prSet presAssocID="{33A8E719-365D-4EAD-A14E-108812B4373D}" presName="childText" presStyleLbl="conFgAcc1" presStyleIdx="0" presStyleCnt="3">
        <dgm:presLayoutVars>
          <dgm:bulletEnabled val="1"/>
        </dgm:presLayoutVars>
      </dgm:prSet>
      <dgm:spPr/>
    </dgm:pt>
    <dgm:pt modelId="{145FC7DB-5F71-42B9-9DB8-E8DC1AFA9A63}" type="pres">
      <dgm:prSet presAssocID="{9544CFDF-CAF7-4E62-93EA-9F00D44FF235}" presName="spaceBetweenRectangles" presStyleCnt="0"/>
      <dgm:spPr/>
    </dgm:pt>
    <dgm:pt modelId="{536CE65B-DBA6-4D39-AD1F-D91BB6C10C7E}" type="pres">
      <dgm:prSet presAssocID="{7EE2ABE1-EF49-4F88-B18B-76D903B5C2BD}" presName="parentLin" presStyleCnt="0"/>
      <dgm:spPr/>
    </dgm:pt>
    <dgm:pt modelId="{04EDC976-3D5B-4F9F-BBD7-547D508B138E}" type="pres">
      <dgm:prSet presAssocID="{7EE2ABE1-EF49-4F88-B18B-76D903B5C2B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877A97A-ED79-46F4-AD6A-C90D401114DD}" type="pres">
      <dgm:prSet presAssocID="{7EE2ABE1-EF49-4F88-B18B-76D903B5C2B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436A9-17A6-4141-B269-1FD72D72FBB7}" type="pres">
      <dgm:prSet presAssocID="{7EE2ABE1-EF49-4F88-B18B-76D903B5C2BD}" presName="negativeSpace" presStyleCnt="0"/>
      <dgm:spPr/>
    </dgm:pt>
    <dgm:pt modelId="{3AEA2EB8-513A-4546-87A6-674B0365FB6A}" type="pres">
      <dgm:prSet presAssocID="{7EE2ABE1-EF49-4F88-B18B-76D903B5C2BD}" presName="childText" presStyleLbl="conFgAcc1" presStyleIdx="1" presStyleCnt="3">
        <dgm:presLayoutVars>
          <dgm:bulletEnabled val="1"/>
        </dgm:presLayoutVars>
      </dgm:prSet>
      <dgm:spPr/>
    </dgm:pt>
    <dgm:pt modelId="{DC067B5C-9624-4C01-A3FA-B0E99ADAB6B7}" type="pres">
      <dgm:prSet presAssocID="{193AA619-A7BA-47EC-8287-1627DFF2B17F}" presName="spaceBetweenRectangles" presStyleCnt="0"/>
      <dgm:spPr/>
    </dgm:pt>
    <dgm:pt modelId="{5240259C-04D7-4B2D-9D1C-80521B89D092}" type="pres">
      <dgm:prSet presAssocID="{0042A0F8-6070-44AF-8B11-FFEC1B917189}" presName="parentLin" presStyleCnt="0"/>
      <dgm:spPr/>
    </dgm:pt>
    <dgm:pt modelId="{22F282D5-F263-4A4C-9054-898E367250F8}" type="pres">
      <dgm:prSet presAssocID="{0042A0F8-6070-44AF-8B11-FFEC1B91718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962132E-2365-4219-8C28-9EC4A495E727}" type="pres">
      <dgm:prSet presAssocID="{0042A0F8-6070-44AF-8B11-FFEC1B91718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250E6-1B04-40BB-A4CD-2A013720F3BE}" type="pres">
      <dgm:prSet presAssocID="{0042A0F8-6070-44AF-8B11-FFEC1B917189}" presName="negativeSpace" presStyleCnt="0"/>
      <dgm:spPr/>
    </dgm:pt>
    <dgm:pt modelId="{BCC2ACC3-8ABD-48CA-9927-8F13288715ED}" type="pres">
      <dgm:prSet presAssocID="{0042A0F8-6070-44AF-8B11-FFEC1B91718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749D836-06D5-4D81-AE2C-696BEED93497}" type="presOf" srcId="{7EE2ABE1-EF49-4F88-B18B-76D903B5C2BD}" destId="{04EDC976-3D5B-4F9F-BBD7-547D508B138E}" srcOrd="0" destOrd="0" presId="urn:microsoft.com/office/officeart/2005/8/layout/list1"/>
    <dgm:cxn modelId="{4F5B6E6D-5EB1-4DFD-99B7-8E0A23A1F0F6}" srcId="{F2F5BCBC-DA4B-44C1-BCDC-456727493670}" destId="{0042A0F8-6070-44AF-8B11-FFEC1B917189}" srcOrd="2" destOrd="0" parTransId="{EB86EF5A-9FD1-4ACC-A641-B225B6E175F8}" sibTransId="{22738EE1-4F9A-4CE6-959F-43F7F3EEA00E}"/>
    <dgm:cxn modelId="{DBC8675C-5FA0-49AB-8502-A31DAD75B850}" type="presOf" srcId="{F2F5BCBC-DA4B-44C1-BCDC-456727493670}" destId="{9DF76012-9ADC-4D4B-9955-7D1A0E96AAB5}" srcOrd="0" destOrd="0" presId="urn:microsoft.com/office/officeart/2005/8/layout/list1"/>
    <dgm:cxn modelId="{3FE50BE2-1BC3-4973-8214-F28DC7139A11}" type="presOf" srcId="{33A8E719-365D-4EAD-A14E-108812B4373D}" destId="{73A2C0A8-5EC4-4C65-8800-9C81C75BAF18}" srcOrd="1" destOrd="0" presId="urn:microsoft.com/office/officeart/2005/8/layout/list1"/>
    <dgm:cxn modelId="{E78FD95F-9BC6-4209-8F60-B7748333F90E}" srcId="{F2F5BCBC-DA4B-44C1-BCDC-456727493670}" destId="{33A8E719-365D-4EAD-A14E-108812B4373D}" srcOrd="0" destOrd="0" parTransId="{1EAC86DC-5A20-4B29-B31F-021ADA637932}" sibTransId="{9544CFDF-CAF7-4E62-93EA-9F00D44FF235}"/>
    <dgm:cxn modelId="{3CBAF624-5F8F-4487-8132-06C754B00E61}" type="presOf" srcId="{0042A0F8-6070-44AF-8B11-FFEC1B917189}" destId="{22F282D5-F263-4A4C-9054-898E367250F8}" srcOrd="0" destOrd="0" presId="urn:microsoft.com/office/officeart/2005/8/layout/list1"/>
    <dgm:cxn modelId="{C3BCCD00-0C7E-49A3-BA44-06F8CDBE2665}" type="presOf" srcId="{7EE2ABE1-EF49-4F88-B18B-76D903B5C2BD}" destId="{2877A97A-ED79-46F4-AD6A-C90D401114DD}" srcOrd="1" destOrd="0" presId="urn:microsoft.com/office/officeart/2005/8/layout/list1"/>
    <dgm:cxn modelId="{070B6E2F-1656-4704-ACA6-32FA1E42C5F3}" srcId="{F2F5BCBC-DA4B-44C1-BCDC-456727493670}" destId="{7EE2ABE1-EF49-4F88-B18B-76D903B5C2BD}" srcOrd="1" destOrd="0" parTransId="{42E54FE4-196D-44AE-A6B3-5882ED71BBBC}" sibTransId="{193AA619-A7BA-47EC-8287-1627DFF2B17F}"/>
    <dgm:cxn modelId="{95ADAF99-85EF-45F8-8D69-FBB65B5164F7}" type="presOf" srcId="{33A8E719-365D-4EAD-A14E-108812B4373D}" destId="{7875C6AE-FE77-43E2-84E2-9378763BA5E7}" srcOrd="0" destOrd="0" presId="urn:microsoft.com/office/officeart/2005/8/layout/list1"/>
    <dgm:cxn modelId="{19ECFBB4-0179-4D2A-8079-8EBEA49E86E5}" type="presOf" srcId="{0042A0F8-6070-44AF-8B11-FFEC1B917189}" destId="{8962132E-2365-4219-8C28-9EC4A495E727}" srcOrd="1" destOrd="0" presId="urn:microsoft.com/office/officeart/2005/8/layout/list1"/>
    <dgm:cxn modelId="{9E6F2F18-BD53-45E0-8AA7-EC1E43E33B5F}" type="presParOf" srcId="{9DF76012-9ADC-4D4B-9955-7D1A0E96AAB5}" destId="{B0CD216D-C49D-444F-8131-F79B623B4F9D}" srcOrd="0" destOrd="0" presId="urn:microsoft.com/office/officeart/2005/8/layout/list1"/>
    <dgm:cxn modelId="{8788AAFF-8A9B-4D53-AB57-64A68EDCF608}" type="presParOf" srcId="{B0CD216D-C49D-444F-8131-F79B623B4F9D}" destId="{7875C6AE-FE77-43E2-84E2-9378763BA5E7}" srcOrd="0" destOrd="0" presId="urn:microsoft.com/office/officeart/2005/8/layout/list1"/>
    <dgm:cxn modelId="{6A3CBD6B-155A-46DE-98BA-6541F43F8F95}" type="presParOf" srcId="{B0CD216D-C49D-444F-8131-F79B623B4F9D}" destId="{73A2C0A8-5EC4-4C65-8800-9C81C75BAF18}" srcOrd="1" destOrd="0" presId="urn:microsoft.com/office/officeart/2005/8/layout/list1"/>
    <dgm:cxn modelId="{A51A6A4E-A86B-40EF-AAB6-55E430959CC5}" type="presParOf" srcId="{9DF76012-9ADC-4D4B-9955-7D1A0E96AAB5}" destId="{B42F6083-2E90-4DF3-BEE9-D3C2D8A6D477}" srcOrd="1" destOrd="0" presId="urn:microsoft.com/office/officeart/2005/8/layout/list1"/>
    <dgm:cxn modelId="{71151426-8C8D-4893-9A65-0DBEF6F9FE58}" type="presParOf" srcId="{9DF76012-9ADC-4D4B-9955-7D1A0E96AAB5}" destId="{14623D2A-D179-4717-810D-742946ECB829}" srcOrd="2" destOrd="0" presId="urn:microsoft.com/office/officeart/2005/8/layout/list1"/>
    <dgm:cxn modelId="{7A804EF9-E786-4626-B0AB-B57AD21FC3CA}" type="presParOf" srcId="{9DF76012-9ADC-4D4B-9955-7D1A0E96AAB5}" destId="{145FC7DB-5F71-42B9-9DB8-E8DC1AFA9A63}" srcOrd="3" destOrd="0" presId="urn:microsoft.com/office/officeart/2005/8/layout/list1"/>
    <dgm:cxn modelId="{1B0DA38E-4B00-4342-9E2E-5E1A7FCCEB8C}" type="presParOf" srcId="{9DF76012-9ADC-4D4B-9955-7D1A0E96AAB5}" destId="{536CE65B-DBA6-4D39-AD1F-D91BB6C10C7E}" srcOrd="4" destOrd="0" presId="urn:microsoft.com/office/officeart/2005/8/layout/list1"/>
    <dgm:cxn modelId="{CD0F931E-B4D5-48F4-B930-6CC35628ABCD}" type="presParOf" srcId="{536CE65B-DBA6-4D39-AD1F-D91BB6C10C7E}" destId="{04EDC976-3D5B-4F9F-BBD7-547D508B138E}" srcOrd="0" destOrd="0" presId="urn:microsoft.com/office/officeart/2005/8/layout/list1"/>
    <dgm:cxn modelId="{46BAD07A-F1D3-41DE-96B5-89561BE3ED5F}" type="presParOf" srcId="{536CE65B-DBA6-4D39-AD1F-D91BB6C10C7E}" destId="{2877A97A-ED79-46F4-AD6A-C90D401114DD}" srcOrd="1" destOrd="0" presId="urn:microsoft.com/office/officeart/2005/8/layout/list1"/>
    <dgm:cxn modelId="{914BCFE7-F301-4FD2-8595-33059769279E}" type="presParOf" srcId="{9DF76012-9ADC-4D4B-9955-7D1A0E96AAB5}" destId="{6AA436A9-17A6-4141-B269-1FD72D72FBB7}" srcOrd="5" destOrd="0" presId="urn:microsoft.com/office/officeart/2005/8/layout/list1"/>
    <dgm:cxn modelId="{B0C37122-0911-4D71-A522-ABAA0BFFC1A2}" type="presParOf" srcId="{9DF76012-9ADC-4D4B-9955-7D1A0E96AAB5}" destId="{3AEA2EB8-513A-4546-87A6-674B0365FB6A}" srcOrd="6" destOrd="0" presId="urn:microsoft.com/office/officeart/2005/8/layout/list1"/>
    <dgm:cxn modelId="{4074E20E-8E3A-4E04-8979-55B719E5430B}" type="presParOf" srcId="{9DF76012-9ADC-4D4B-9955-7D1A0E96AAB5}" destId="{DC067B5C-9624-4C01-A3FA-B0E99ADAB6B7}" srcOrd="7" destOrd="0" presId="urn:microsoft.com/office/officeart/2005/8/layout/list1"/>
    <dgm:cxn modelId="{6BED0FA4-C59A-4ED9-909A-482332CB621C}" type="presParOf" srcId="{9DF76012-9ADC-4D4B-9955-7D1A0E96AAB5}" destId="{5240259C-04D7-4B2D-9D1C-80521B89D092}" srcOrd="8" destOrd="0" presId="urn:microsoft.com/office/officeart/2005/8/layout/list1"/>
    <dgm:cxn modelId="{89ACB752-1BEE-4C1A-AF0D-99B31EBF59CC}" type="presParOf" srcId="{5240259C-04D7-4B2D-9D1C-80521B89D092}" destId="{22F282D5-F263-4A4C-9054-898E367250F8}" srcOrd="0" destOrd="0" presId="urn:microsoft.com/office/officeart/2005/8/layout/list1"/>
    <dgm:cxn modelId="{6F74F7E3-DF0C-4C07-8581-F41541734495}" type="presParOf" srcId="{5240259C-04D7-4B2D-9D1C-80521B89D092}" destId="{8962132E-2365-4219-8C28-9EC4A495E727}" srcOrd="1" destOrd="0" presId="urn:microsoft.com/office/officeart/2005/8/layout/list1"/>
    <dgm:cxn modelId="{A8D2A698-C4FF-4145-9FD4-083E668886D8}" type="presParOf" srcId="{9DF76012-9ADC-4D4B-9955-7D1A0E96AAB5}" destId="{9F8250E6-1B04-40BB-A4CD-2A013720F3BE}" srcOrd="9" destOrd="0" presId="urn:microsoft.com/office/officeart/2005/8/layout/list1"/>
    <dgm:cxn modelId="{7594469B-FBF9-41FE-A0BF-65A85C96547E}" type="presParOf" srcId="{9DF76012-9ADC-4D4B-9955-7D1A0E96AAB5}" destId="{BCC2ACC3-8ABD-48CA-9927-8F13288715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062979-9BF6-4332-BCC9-1ACDB09BF539}" type="doc">
      <dgm:prSet loTypeId="urn:microsoft.com/office/officeart/2005/8/layout/hList6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F39C703-7D16-44F5-85C6-38F8F6EEA478}">
      <dgm:prSet phldrT="[Text]" custT="1"/>
      <dgm:spPr/>
      <dgm:t>
        <a:bodyPr/>
        <a:lstStyle/>
        <a:p>
          <a:r>
            <a:rPr lang="en-GB" sz="1200" dirty="0" smtClean="0"/>
            <a:t>These methods are implemented in the inheriting class. </a:t>
          </a:r>
          <a:endParaRPr lang="en-US" sz="1200" dirty="0"/>
        </a:p>
      </dgm:t>
    </dgm:pt>
    <dgm:pt modelId="{79F0D14B-1CD6-485A-A91F-342DBF3B8FAF}" type="parTrans" cxnId="{56EBF227-14A7-454C-9DC3-7E52CED801B5}">
      <dgm:prSet/>
      <dgm:spPr/>
      <dgm:t>
        <a:bodyPr/>
        <a:lstStyle/>
        <a:p>
          <a:endParaRPr lang="en-US"/>
        </a:p>
      </dgm:t>
    </dgm:pt>
    <dgm:pt modelId="{2821A2F6-8AAD-4D74-A6DB-713E2AE3124F}" type="sibTrans" cxnId="{56EBF227-14A7-454C-9DC3-7E52CED801B5}">
      <dgm:prSet/>
      <dgm:spPr/>
      <dgm:t>
        <a:bodyPr/>
        <a:lstStyle/>
        <a:p>
          <a:endParaRPr lang="en-US"/>
        </a:p>
      </dgm:t>
    </dgm:pt>
    <dgm:pt modelId="{BE3C3AB7-36DB-419A-A8FA-1786CA2AAD01}">
      <dgm:prSet phldrT="[Text]" custT="1"/>
      <dgm:spPr/>
      <dgm:t>
        <a:bodyPr/>
        <a:lstStyle/>
        <a:p>
          <a:r>
            <a:rPr lang="en-GB" sz="1200" dirty="0" smtClean="0"/>
            <a:t>They are declared with an access modifier, a return type, and a signature. </a:t>
          </a:r>
          <a:endParaRPr lang="en-US" sz="1200" dirty="0"/>
        </a:p>
      </dgm:t>
    </dgm:pt>
    <dgm:pt modelId="{1096261B-5EBE-4683-B262-DDFB257A0B99}" type="parTrans" cxnId="{D7BF804D-FB3C-4537-85BA-4CBBAEE287AF}">
      <dgm:prSet/>
      <dgm:spPr/>
      <dgm:t>
        <a:bodyPr/>
        <a:lstStyle/>
        <a:p>
          <a:endParaRPr lang="en-US"/>
        </a:p>
      </dgm:t>
    </dgm:pt>
    <dgm:pt modelId="{7D847FE5-DA2D-47FB-B49D-E2D2F82BEEDF}" type="sibTrans" cxnId="{D7BF804D-FB3C-4537-85BA-4CBBAEE287AF}">
      <dgm:prSet/>
      <dgm:spPr/>
      <dgm:t>
        <a:bodyPr/>
        <a:lstStyle/>
        <a:p>
          <a:endParaRPr lang="en-US"/>
        </a:p>
      </dgm:t>
    </dgm:pt>
    <dgm:pt modelId="{3F1856C9-97F3-4DD6-9511-DBA8EBCA9719}">
      <dgm:prSet phldrT="[Text]" custT="1"/>
      <dgm:spPr/>
      <dgm:t>
        <a:bodyPr/>
        <a:lstStyle/>
        <a:p>
          <a:r>
            <a:rPr lang="en-GB" sz="1200" dirty="0" smtClean="0"/>
            <a:t>They do not have a body and the method declaration ends with a semicolon. </a:t>
          </a:r>
          <a:endParaRPr lang="en-US" sz="1200" dirty="0"/>
        </a:p>
      </dgm:t>
    </dgm:pt>
    <dgm:pt modelId="{69D77532-4A8E-4C06-B534-115DB8A2508B}" type="parTrans" cxnId="{90F74F72-D432-4A88-ABBD-6CA19EE07AAE}">
      <dgm:prSet/>
      <dgm:spPr/>
      <dgm:t>
        <a:bodyPr/>
        <a:lstStyle/>
        <a:p>
          <a:endParaRPr lang="en-US"/>
        </a:p>
      </dgm:t>
    </dgm:pt>
    <dgm:pt modelId="{577E226D-1A43-4A49-B858-2C0BFF35320B}" type="sibTrans" cxnId="{90F74F72-D432-4A88-ABBD-6CA19EE07AAE}">
      <dgm:prSet/>
      <dgm:spPr/>
      <dgm:t>
        <a:bodyPr/>
        <a:lstStyle/>
        <a:p>
          <a:endParaRPr lang="en-US"/>
        </a:p>
      </dgm:t>
    </dgm:pt>
    <dgm:pt modelId="{E04F8A92-904D-4BE0-AFCA-DAC832435C24}">
      <dgm:prSet phldrT="[Text]" custT="1"/>
      <dgm:spPr/>
      <dgm:t>
        <a:bodyPr/>
        <a:lstStyle/>
        <a:p>
          <a:r>
            <a:rPr lang="en-GB" sz="1200" dirty="0" smtClean="0"/>
            <a:t>They provide a common functionality for the classes inheriting the abstract class. The subclasses of the abstract class can override and implement the abstract methods. </a:t>
          </a:r>
          <a:endParaRPr lang="en-US" sz="1200" dirty="0"/>
        </a:p>
      </dgm:t>
    </dgm:pt>
    <dgm:pt modelId="{66EA3631-A8FA-480B-AFA8-6E74F7D4CB17}" type="parTrans" cxnId="{7C1CF4F1-47E2-4E23-8734-32F416D61EB0}">
      <dgm:prSet/>
      <dgm:spPr/>
      <dgm:t>
        <a:bodyPr/>
        <a:lstStyle/>
        <a:p>
          <a:endParaRPr lang="en-US"/>
        </a:p>
      </dgm:t>
    </dgm:pt>
    <dgm:pt modelId="{49F09232-8058-441F-BC0D-8B30D342E576}" type="sibTrans" cxnId="{7C1CF4F1-47E2-4E23-8734-32F416D61EB0}">
      <dgm:prSet/>
      <dgm:spPr/>
      <dgm:t>
        <a:bodyPr/>
        <a:lstStyle/>
        <a:p>
          <a:endParaRPr lang="en-US"/>
        </a:p>
      </dgm:t>
    </dgm:pt>
    <dgm:pt modelId="{CEBF8105-C8AF-4C5B-9FE6-0CC0F5A258AB}" type="pres">
      <dgm:prSet presAssocID="{D4062979-9BF6-4332-BCC9-1ACDB09BF5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A48851-6277-4C88-A831-590B615D5D34}" type="pres">
      <dgm:prSet presAssocID="{FF39C703-7D16-44F5-85C6-38F8F6EEA47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FC954-8B48-4EE9-BD16-D39C490C4845}" type="pres">
      <dgm:prSet presAssocID="{2821A2F6-8AAD-4D74-A6DB-713E2AE3124F}" presName="sibTrans" presStyleCnt="0"/>
      <dgm:spPr/>
    </dgm:pt>
    <dgm:pt modelId="{357593C4-D45D-445F-9F09-32FFC81E60D5}" type="pres">
      <dgm:prSet presAssocID="{BE3C3AB7-36DB-419A-A8FA-1786CA2AAD0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746D6-622E-4BE6-BAF1-0123B71E3186}" type="pres">
      <dgm:prSet presAssocID="{7D847FE5-DA2D-47FB-B49D-E2D2F82BEEDF}" presName="sibTrans" presStyleCnt="0"/>
      <dgm:spPr/>
    </dgm:pt>
    <dgm:pt modelId="{CD6BA6E2-32FA-49B7-8DFD-EBFDB50693FA}" type="pres">
      <dgm:prSet presAssocID="{3F1856C9-97F3-4DD6-9511-DBA8EBCA9719}" presName="node" presStyleLbl="node1" presStyleIdx="2" presStyleCnt="4" custLinFactNeighborX="-49999" custLinFactNeighborY="30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815FB3-2820-4382-83AF-933B3AD9599D}" type="pres">
      <dgm:prSet presAssocID="{577E226D-1A43-4A49-B858-2C0BFF35320B}" presName="sibTrans" presStyleCnt="0"/>
      <dgm:spPr/>
    </dgm:pt>
    <dgm:pt modelId="{04112C2C-3A21-4D6E-823F-F4DA4AAA423C}" type="pres">
      <dgm:prSet presAssocID="{E04F8A92-904D-4BE0-AFCA-DAC832435C2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685621-D9E8-4995-982A-39A36051B1E2}" type="presOf" srcId="{3F1856C9-97F3-4DD6-9511-DBA8EBCA9719}" destId="{CD6BA6E2-32FA-49B7-8DFD-EBFDB50693FA}" srcOrd="0" destOrd="0" presId="urn:microsoft.com/office/officeart/2005/8/layout/hList6"/>
    <dgm:cxn modelId="{93BDBC45-7363-4C01-AE33-BB3C780AA414}" type="presOf" srcId="{BE3C3AB7-36DB-419A-A8FA-1786CA2AAD01}" destId="{357593C4-D45D-445F-9F09-32FFC81E60D5}" srcOrd="0" destOrd="0" presId="urn:microsoft.com/office/officeart/2005/8/layout/hList6"/>
    <dgm:cxn modelId="{56EBF227-14A7-454C-9DC3-7E52CED801B5}" srcId="{D4062979-9BF6-4332-BCC9-1ACDB09BF539}" destId="{FF39C703-7D16-44F5-85C6-38F8F6EEA478}" srcOrd="0" destOrd="0" parTransId="{79F0D14B-1CD6-485A-A91F-342DBF3B8FAF}" sibTransId="{2821A2F6-8AAD-4D74-A6DB-713E2AE3124F}"/>
    <dgm:cxn modelId="{CAF7AEB6-0B92-4721-920C-20ED7FBE06A1}" type="presOf" srcId="{E04F8A92-904D-4BE0-AFCA-DAC832435C24}" destId="{04112C2C-3A21-4D6E-823F-F4DA4AAA423C}" srcOrd="0" destOrd="0" presId="urn:microsoft.com/office/officeart/2005/8/layout/hList6"/>
    <dgm:cxn modelId="{D7BF804D-FB3C-4537-85BA-4CBBAEE287AF}" srcId="{D4062979-9BF6-4332-BCC9-1ACDB09BF539}" destId="{BE3C3AB7-36DB-419A-A8FA-1786CA2AAD01}" srcOrd="1" destOrd="0" parTransId="{1096261B-5EBE-4683-B262-DDFB257A0B99}" sibTransId="{7D847FE5-DA2D-47FB-B49D-E2D2F82BEEDF}"/>
    <dgm:cxn modelId="{90F74F72-D432-4A88-ABBD-6CA19EE07AAE}" srcId="{D4062979-9BF6-4332-BCC9-1ACDB09BF539}" destId="{3F1856C9-97F3-4DD6-9511-DBA8EBCA9719}" srcOrd="2" destOrd="0" parTransId="{69D77532-4A8E-4C06-B534-115DB8A2508B}" sibTransId="{577E226D-1A43-4A49-B858-2C0BFF35320B}"/>
    <dgm:cxn modelId="{7B80F73D-5E6A-48BD-84FD-80CACBC20E00}" type="presOf" srcId="{D4062979-9BF6-4332-BCC9-1ACDB09BF539}" destId="{CEBF8105-C8AF-4C5B-9FE6-0CC0F5A258AB}" srcOrd="0" destOrd="0" presId="urn:microsoft.com/office/officeart/2005/8/layout/hList6"/>
    <dgm:cxn modelId="{2B348992-D9CE-4FEF-A0F7-80B830E5FD8A}" type="presOf" srcId="{FF39C703-7D16-44F5-85C6-38F8F6EEA478}" destId="{A8A48851-6277-4C88-A831-590B615D5D34}" srcOrd="0" destOrd="0" presId="urn:microsoft.com/office/officeart/2005/8/layout/hList6"/>
    <dgm:cxn modelId="{7C1CF4F1-47E2-4E23-8734-32F416D61EB0}" srcId="{D4062979-9BF6-4332-BCC9-1ACDB09BF539}" destId="{E04F8A92-904D-4BE0-AFCA-DAC832435C24}" srcOrd="3" destOrd="0" parTransId="{66EA3631-A8FA-480B-AFA8-6E74F7D4CB17}" sibTransId="{49F09232-8058-441F-BC0D-8B30D342E576}"/>
    <dgm:cxn modelId="{DE00AD18-0B3F-4F6B-9082-B005411CD638}" type="presParOf" srcId="{CEBF8105-C8AF-4C5B-9FE6-0CC0F5A258AB}" destId="{A8A48851-6277-4C88-A831-590B615D5D34}" srcOrd="0" destOrd="0" presId="urn:microsoft.com/office/officeart/2005/8/layout/hList6"/>
    <dgm:cxn modelId="{BAAEDFBB-258F-4266-91E4-CE7B101EDECC}" type="presParOf" srcId="{CEBF8105-C8AF-4C5B-9FE6-0CC0F5A258AB}" destId="{8F2FC954-8B48-4EE9-BD16-D39C490C4845}" srcOrd="1" destOrd="0" presId="urn:microsoft.com/office/officeart/2005/8/layout/hList6"/>
    <dgm:cxn modelId="{A6FEC67B-2A3C-48C7-89A1-823B6922AF19}" type="presParOf" srcId="{CEBF8105-C8AF-4C5B-9FE6-0CC0F5A258AB}" destId="{357593C4-D45D-445F-9F09-32FFC81E60D5}" srcOrd="2" destOrd="0" presId="urn:microsoft.com/office/officeart/2005/8/layout/hList6"/>
    <dgm:cxn modelId="{813FA78E-6C40-4E07-9690-968E42036A6A}" type="presParOf" srcId="{CEBF8105-C8AF-4C5B-9FE6-0CC0F5A258AB}" destId="{D4F746D6-622E-4BE6-BAF1-0123B71E3186}" srcOrd="3" destOrd="0" presId="urn:microsoft.com/office/officeart/2005/8/layout/hList6"/>
    <dgm:cxn modelId="{8C45D2D1-D89F-4AE6-BB52-4B315924433E}" type="presParOf" srcId="{CEBF8105-C8AF-4C5B-9FE6-0CC0F5A258AB}" destId="{CD6BA6E2-32FA-49B7-8DFD-EBFDB50693FA}" srcOrd="4" destOrd="0" presId="urn:microsoft.com/office/officeart/2005/8/layout/hList6"/>
    <dgm:cxn modelId="{E5BCC554-D1C7-4EED-9576-9A5A2714B980}" type="presParOf" srcId="{CEBF8105-C8AF-4C5B-9FE6-0CC0F5A258AB}" destId="{FD815FB3-2820-4382-83AF-933B3AD9599D}" srcOrd="5" destOrd="0" presId="urn:microsoft.com/office/officeart/2005/8/layout/hList6"/>
    <dgm:cxn modelId="{52E7EA3A-9CCC-41E6-B513-FE0938D1FDEC}" type="presParOf" srcId="{CEBF8105-C8AF-4C5B-9FE6-0CC0F5A258AB}" destId="{04112C2C-3A21-4D6E-823F-F4DA4AAA423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614BFE-9A33-4E0D-A59A-2AB03A16242C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F6CF13-BB4C-418E-AF96-E9D318F3F6B0}">
      <dgm:prSet phldrT="[Text]" custT="1"/>
      <dgm:spPr/>
      <dgm:t>
        <a:bodyPr/>
        <a:lstStyle/>
        <a:p>
          <a:r>
            <a:rPr lang="en-GB" sz="2000" dirty="0" smtClean="0">
              <a:latin typeface="Courier New" panose="02070309020205020404" pitchFamily="49" charset="0"/>
              <a:cs typeface="Courier New" panose="02070309020205020404" pitchFamily="49" charset="0"/>
            </a:rPr>
            <a:t>is</a:t>
          </a:r>
          <a:r>
            <a:rPr lang="en-GB" sz="2000" dirty="0" smtClean="0">
              <a:latin typeface="Calibri" panose="020F0502020204030204" pitchFamily="34" charset="0"/>
              <a:cs typeface="Courier New" pitchFamily="49" charset="0"/>
            </a:rPr>
            <a:t> </a:t>
          </a:r>
          <a:r>
            <a:rPr lang="en-GB" sz="2000" dirty="0" smtClean="0">
              <a:latin typeface="Calibri" panose="020F0502020204030204" pitchFamily="34" charset="0"/>
            </a:rPr>
            <a:t>Operator </a:t>
          </a:r>
          <a:endParaRPr lang="en-US" sz="2000" dirty="0">
            <a:latin typeface="Calibri" panose="020F0502020204030204" pitchFamily="34" charset="0"/>
          </a:endParaRPr>
        </a:p>
      </dgm:t>
    </dgm:pt>
    <dgm:pt modelId="{3C237D63-D01A-4131-BD44-F81F6AF45590}" type="parTrans" cxnId="{994239AD-767E-4E80-9A7F-A54819463600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813EB8D9-257F-43C9-BF0E-9BB9F0D393D7}" type="sibTrans" cxnId="{994239AD-767E-4E80-9A7F-A54819463600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B1A0152B-E822-47BE-9E51-C6AC2D1A8F12}">
      <dgm:prSet phldrT="[Text]" custT="1"/>
      <dgm:spPr/>
      <dgm:t>
        <a:bodyPr/>
        <a:lstStyle/>
        <a:p>
          <a:r>
            <a:rPr lang="en-US" sz="1600" dirty="0" smtClean="0">
              <a:latin typeface="Calibri" panose="020F0502020204030204" pitchFamily="34" charset="0"/>
            </a:rPr>
            <a:t>Checks the compatibility between two types or classes and returns a </a:t>
          </a:r>
          <a:r>
            <a:rPr lang="en-US" sz="1600" dirty="0" err="1" smtClean="0">
              <a:latin typeface="Calibri" panose="020F0502020204030204" pitchFamily="34" charset="0"/>
            </a:rPr>
            <a:t>boolean</a:t>
          </a:r>
          <a:r>
            <a:rPr lang="en-US" sz="1600" dirty="0" smtClean="0">
              <a:latin typeface="Calibri" panose="020F0502020204030204" pitchFamily="34" charset="0"/>
            </a:rPr>
            <a:t> value based on the check operation performed. </a:t>
          </a:r>
          <a:endParaRPr lang="en-US" sz="1600" dirty="0">
            <a:latin typeface="Calibri" panose="020F0502020204030204" pitchFamily="34" charset="0"/>
          </a:endParaRPr>
        </a:p>
      </dgm:t>
    </dgm:pt>
    <dgm:pt modelId="{50E820A1-6C85-4865-8399-C3D606305B90}" type="parTrans" cxnId="{382E792B-E745-46F0-B16A-35ABE44FC802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A4C1C05C-080F-4F63-B160-1342C5E64EDB}" type="sibTrans" cxnId="{382E792B-E745-46F0-B16A-35ABE44FC802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6552D13D-2EC0-45A9-9BDC-FEBA08060CCC}">
      <dgm:prSet phldrT="[Text]" custT="1"/>
      <dgm:spPr/>
      <dgm:t>
        <a:bodyPr/>
        <a:lstStyle/>
        <a:p>
          <a:r>
            <a:rPr lang="en-GB" sz="2000" dirty="0" smtClean="0">
              <a:latin typeface="Courier New" panose="02070309020205020404" pitchFamily="49" charset="0"/>
              <a:cs typeface="Courier New" panose="02070309020205020404" pitchFamily="49" charset="0"/>
            </a:rPr>
            <a:t>as</a:t>
          </a:r>
          <a:r>
            <a:rPr lang="en-GB" sz="2000" dirty="0" smtClean="0">
              <a:latin typeface="Calibri" panose="020F0502020204030204" pitchFamily="34" charset="0"/>
              <a:cs typeface="Courier New" pitchFamily="49" charset="0"/>
            </a:rPr>
            <a:t> </a:t>
          </a:r>
          <a:r>
            <a:rPr lang="en-GB" sz="2000" dirty="0" smtClean="0">
              <a:latin typeface="Calibri" panose="020F0502020204030204" pitchFamily="34" charset="0"/>
            </a:rPr>
            <a:t>Operator </a:t>
          </a:r>
          <a:endParaRPr lang="en-US" sz="2000" dirty="0">
            <a:latin typeface="Calibri" panose="020F0502020204030204" pitchFamily="34" charset="0"/>
          </a:endParaRPr>
        </a:p>
      </dgm:t>
    </dgm:pt>
    <dgm:pt modelId="{78816CA9-5ACA-4E69-A303-6B6083420F9E}" type="parTrans" cxnId="{483EF4D2-2017-410D-A649-EB5DD5B349D4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0B4BF595-94FD-4AEC-B84D-FD3539933D0F}" type="sibTrans" cxnId="{483EF4D2-2017-410D-A649-EB5DD5B349D4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B2975F0C-93E1-4163-9E6F-22AD3E0C9448}">
      <dgm:prSet phldrT="[Text]" custT="1"/>
      <dgm:spPr/>
      <dgm:t>
        <a:bodyPr/>
        <a:lstStyle/>
        <a:p>
          <a:r>
            <a:rPr lang="en-US" sz="1600" dirty="0" smtClean="0">
              <a:latin typeface="Calibri" panose="020F0502020204030204" pitchFamily="34" charset="0"/>
            </a:rPr>
            <a:t>Returns </a:t>
          </a:r>
          <a:r>
            <a:rPr lang="en-US" sz="1600" dirty="0" smtClean="0">
              <a:latin typeface="Calibri" panose="020F0502020204030204" pitchFamily="34" charset="0"/>
              <a:cs typeface="Courier New" pitchFamily="49" charset="0"/>
            </a:rPr>
            <a:t>null</a:t>
          </a:r>
          <a:r>
            <a:rPr lang="en-US" sz="1600" dirty="0" smtClean="0">
              <a:latin typeface="Calibri" panose="020F0502020204030204" pitchFamily="34" charset="0"/>
            </a:rPr>
            <a:t> if the two types or classes are not compatible with each other. </a:t>
          </a:r>
          <a:endParaRPr lang="en-US" sz="1600" dirty="0">
            <a:latin typeface="Calibri" panose="020F0502020204030204" pitchFamily="34" charset="0"/>
          </a:endParaRPr>
        </a:p>
      </dgm:t>
    </dgm:pt>
    <dgm:pt modelId="{1C44BC63-91C2-485A-B60F-12BC05C8D75C}" type="parTrans" cxnId="{5161BE61-3D18-441C-8671-662FBBA357CA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6B545DA4-686B-46AE-BFAA-DF6D0D7F66F1}" type="sibTrans" cxnId="{5161BE61-3D18-441C-8671-662FBBA357CA}">
      <dgm:prSet/>
      <dgm:spPr/>
      <dgm:t>
        <a:bodyPr/>
        <a:lstStyle/>
        <a:p>
          <a:endParaRPr lang="en-US">
            <a:latin typeface="Calibri" panose="020F0502020204030204" pitchFamily="34" charset="0"/>
          </a:endParaRPr>
        </a:p>
      </dgm:t>
    </dgm:pt>
    <dgm:pt modelId="{47CC7617-BCAC-4263-A403-0526156D59C9}" type="pres">
      <dgm:prSet presAssocID="{73614BFE-9A33-4E0D-A59A-2AB03A16242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70A9F3A-48C5-4AD9-A28E-A0EDC75747F0}" type="pres">
      <dgm:prSet presAssocID="{A8F6CF13-BB4C-418E-AF96-E9D318F3F6B0}" presName="root" presStyleCnt="0"/>
      <dgm:spPr/>
    </dgm:pt>
    <dgm:pt modelId="{89DE4C0E-EC70-4A46-A07B-169072FEA452}" type="pres">
      <dgm:prSet presAssocID="{A8F6CF13-BB4C-418E-AF96-E9D318F3F6B0}" presName="rootComposite" presStyleCnt="0"/>
      <dgm:spPr/>
    </dgm:pt>
    <dgm:pt modelId="{CB14523C-C4B8-4E87-A418-08926044AB8C}" type="pres">
      <dgm:prSet presAssocID="{A8F6CF13-BB4C-418E-AF96-E9D318F3F6B0}" presName="rootText" presStyleLbl="node1" presStyleIdx="0" presStyleCnt="2"/>
      <dgm:spPr/>
      <dgm:t>
        <a:bodyPr/>
        <a:lstStyle/>
        <a:p>
          <a:endParaRPr lang="en-US"/>
        </a:p>
      </dgm:t>
    </dgm:pt>
    <dgm:pt modelId="{8E19426D-9F55-4997-AFE5-D1C6BB0566DE}" type="pres">
      <dgm:prSet presAssocID="{A8F6CF13-BB4C-418E-AF96-E9D318F3F6B0}" presName="rootConnector" presStyleLbl="node1" presStyleIdx="0" presStyleCnt="2"/>
      <dgm:spPr/>
      <dgm:t>
        <a:bodyPr/>
        <a:lstStyle/>
        <a:p>
          <a:endParaRPr lang="en-US"/>
        </a:p>
      </dgm:t>
    </dgm:pt>
    <dgm:pt modelId="{5298A434-4C3D-4A10-A8EA-21EDCAF72429}" type="pres">
      <dgm:prSet presAssocID="{A8F6CF13-BB4C-418E-AF96-E9D318F3F6B0}" presName="childShape" presStyleCnt="0"/>
      <dgm:spPr/>
    </dgm:pt>
    <dgm:pt modelId="{EDB2A3AF-1907-4AE6-B541-271A444F1EF9}" type="pres">
      <dgm:prSet presAssocID="{50E820A1-6C85-4865-8399-C3D606305B90}" presName="Name13" presStyleLbl="parChTrans1D2" presStyleIdx="0" presStyleCnt="2"/>
      <dgm:spPr/>
      <dgm:t>
        <a:bodyPr/>
        <a:lstStyle/>
        <a:p>
          <a:endParaRPr lang="en-US"/>
        </a:p>
      </dgm:t>
    </dgm:pt>
    <dgm:pt modelId="{629DA70C-B6EE-4E66-A106-3096B08CF153}" type="pres">
      <dgm:prSet presAssocID="{B1A0152B-E822-47BE-9E51-C6AC2D1A8F12}" presName="childText" presStyleLbl="bgAcc1" presStyleIdx="0" presStyleCnt="2" custScaleY="132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21BCA-0D55-4125-8310-739F9D138060}" type="pres">
      <dgm:prSet presAssocID="{6552D13D-2EC0-45A9-9BDC-FEBA08060CCC}" presName="root" presStyleCnt="0"/>
      <dgm:spPr/>
    </dgm:pt>
    <dgm:pt modelId="{D6537963-734A-4978-88F9-3129837C4E62}" type="pres">
      <dgm:prSet presAssocID="{6552D13D-2EC0-45A9-9BDC-FEBA08060CCC}" presName="rootComposite" presStyleCnt="0"/>
      <dgm:spPr/>
    </dgm:pt>
    <dgm:pt modelId="{E1226C29-4120-41BE-A0BA-FC92C0F42544}" type="pres">
      <dgm:prSet presAssocID="{6552D13D-2EC0-45A9-9BDC-FEBA08060CCC}" presName="rootText" presStyleLbl="node1" presStyleIdx="1" presStyleCnt="2"/>
      <dgm:spPr/>
      <dgm:t>
        <a:bodyPr/>
        <a:lstStyle/>
        <a:p>
          <a:endParaRPr lang="en-US"/>
        </a:p>
      </dgm:t>
    </dgm:pt>
    <dgm:pt modelId="{BE2B2D5D-133C-441A-AEC8-BD3C15FC6165}" type="pres">
      <dgm:prSet presAssocID="{6552D13D-2EC0-45A9-9BDC-FEBA08060CCC}" presName="rootConnector" presStyleLbl="node1" presStyleIdx="1" presStyleCnt="2"/>
      <dgm:spPr/>
      <dgm:t>
        <a:bodyPr/>
        <a:lstStyle/>
        <a:p>
          <a:endParaRPr lang="en-US"/>
        </a:p>
      </dgm:t>
    </dgm:pt>
    <dgm:pt modelId="{4E203C85-DAC1-4DEB-BE6F-A7EFB8CE0CB7}" type="pres">
      <dgm:prSet presAssocID="{6552D13D-2EC0-45A9-9BDC-FEBA08060CCC}" presName="childShape" presStyleCnt="0"/>
      <dgm:spPr/>
    </dgm:pt>
    <dgm:pt modelId="{45CA0DF8-0D9C-4F26-BB7D-0FEFEE110CAA}" type="pres">
      <dgm:prSet presAssocID="{1C44BC63-91C2-485A-B60F-12BC05C8D75C}" presName="Name13" presStyleLbl="parChTrans1D2" presStyleIdx="1" presStyleCnt="2"/>
      <dgm:spPr/>
      <dgm:t>
        <a:bodyPr/>
        <a:lstStyle/>
        <a:p>
          <a:endParaRPr lang="en-US"/>
        </a:p>
      </dgm:t>
    </dgm:pt>
    <dgm:pt modelId="{16508D85-B58A-4E4C-94FB-EC2C737DE606}" type="pres">
      <dgm:prSet presAssocID="{B2975F0C-93E1-4163-9E6F-22AD3E0C9448}" presName="childText" presStyleLbl="bgAcc1" presStyleIdx="1" presStyleCnt="2" custScaleY="105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DBC3F4-F94A-4C1D-BBE1-2BDBE59E906E}" type="presOf" srcId="{A8F6CF13-BB4C-418E-AF96-E9D318F3F6B0}" destId="{CB14523C-C4B8-4E87-A418-08926044AB8C}" srcOrd="0" destOrd="0" presId="urn:microsoft.com/office/officeart/2005/8/layout/hierarchy3"/>
    <dgm:cxn modelId="{7489735E-904B-46EB-B344-E3C81220D685}" type="presOf" srcId="{B1A0152B-E822-47BE-9E51-C6AC2D1A8F12}" destId="{629DA70C-B6EE-4E66-A106-3096B08CF153}" srcOrd="0" destOrd="0" presId="urn:microsoft.com/office/officeart/2005/8/layout/hierarchy3"/>
    <dgm:cxn modelId="{7E758ACD-C5CA-40FE-8C96-18DC5F9A247B}" type="presOf" srcId="{6552D13D-2EC0-45A9-9BDC-FEBA08060CCC}" destId="{E1226C29-4120-41BE-A0BA-FC92C0F42544}" srcOrd="0" destOrd="0" presId="urn:microsoft.com/office/officeart/2005/8/layout/hierarchy3"/>
    <dgm:cxn modelId="{382E792B-E745-46F0-B16A-35ABE44FC802}" srcId="{A8F6CF13-BB4C-418E-AF96-E9D318F3F6B0}" destId="{B1A0152B-E822-47BE-9E51-C6AC2D1A8F12}" srcOrd="0" destOrd="0" parTransId="{50E820A1-6C85-4865-8399-C3D606305B90}" sibTransId="{A4C1C05C-080F-4F63-B160-1342C5E64EDB}"/>
    <dgm:cxn modelId="{2BBE76F0-8958-4B7D-802F-43C9285F7342}" type="presOf" srcId="{A8F6CF13-BB4C-418E-AF96-E9D318F3F6B0}" destId="{8E19426D-9F55-4997-AFE5-D1C6BB0566DE}" srcOrd="1" destOrd="0" presId="urn:microsoft.com/office/officeart/2005/8/layout/hierarchy3"/>
    <dgm:cxn modelId="{51428B46-71EF-4BC2-A404-C1B4DACA3FD7}" type="presOf" srcId="{73614BFE-9A33-4E0D-A59A-2AB03A16242C}" destId="{47CC7617-BCAC-4263-A403-0526156D59C9}" srcOrd="0" destOrd="0" presId="urn:microsoft.com/office/officeart/2005/8/layout/hierarchy3"/>
    <dgm:cxn modelId="{D5442BC5-8F0D-43EA-8A4A-FA4F91A97BFB}" type="presOf" srcId="{6552D13D-2EC0-45A9-9BDC-FEBA08060CCC}" destId="{BE2B2D5D-133C-441A-AEC8-BD3C15FC6165}" srcOrd="1" destOrd="0" presId="urn:microsoft.com/office/officeart/2005/8/layout/hierarchy3"/>
    <dgm:cxn modelId="{70A5CBEE-67EE-40F0-BBF0-3C51ABCDF5DD}" type="presOf" srcId="{50E820A1-6C85-4865-8399-C3D606305B90}" destId="{EDB2A3AF-1907-4AE6-B541-271A444F1EF9}" srcOrd="0" destOrd="0" presId="urn:microsoft.com/office/officeart/2005/8/layout/hierarchy3"/>
    <dgm:cxn modelId="{5161BE61-3D18-441C-8671-662FBBA357CA}" srcId="{6552D13D-2EC0-45A9-9BDC-FEBA08060CCC}" destId="{B2975F0C-93E1-4163-9E6F-22AD3E0C9448}" srcOrd="0" destOrd="0" parTransId="{1C44BC63-91C2-485A-B60F-12BC05C8D75C}" sibTransId="{6B545DA4-686B-46AE-BFAA-DF6D0D7F66F1}"/>
    <dgm:cxn modelId="{B199DEE3-5389-4DEC-8579-8E9ADC4006DF}" type="presOf" srcId="{B2975F0C-93E1-4163-9E6F-22AD3E0C9448}" destId="{16508D85-B58A-4E4C-94FB-EC2C737DE606}" srcOrd="0" destOrd="0" presId="urn:microsoft.com/office/officeart/2005/8/layout/hierarchy3"/>
    <dgm:cxn modelId="{CD7B98B7-F9A1-44FC-9238-F2C16A3D0CEC}" type="presOf" srcId="{1C44BC63-91C2-485A-B60F-12BC05C8D75C}" destId="{45CA0DF8-0D9C-4F26-BB7D-0FEFEE110CAA}" srcOrd="0" destOrd="0" presId="urn:microsoft.com/office/officeart/2005/8/layout/hierarchy3"/>
    <dgm:cxn modelId="{483EF4D2-2017-410D-A649-EB5DD5B349D4}" srcId="{73614BFE-9A33-4E0D-A59A-2AB03A16242C}" destId="{6552D13D-2EC0-45A9-9BDC-FEBA08060CCC}" srcOrd="1" destOrd="0" parTransId="{78816CA9-5ACA-4E69-A303-6B6083420F9E}" sibTransId="{0B4BF595-94FD-4AEC-B84D-FD3539933D0F}"/>
    <dgm:cxn modelId="{994239AD-767E-4E80-9A7F-A54819463600}" srcId="{73614BFE-9A33-4E0D-A59A-2AB03A16242C}" destId="{A8F6CF13-BB4C-418E-AF96-E9D318F3F6B0}" srcOrd="0" destOrd="0" parTransId="{3C237D63-D01A-4131-BD44-F81F6AF45590}" sibTransId="{813EB8D9-257F-43C9-BF0E-9BB9F0D393D7}"/>
    <dgm:cxn modelId="{0C841940-3A7D-409A-9014-6EB692F72151}" type="presParOf" srcId="{47CC7617-BCAC-4263-A403-0526156D59C9}" destId="{570A9F3A-48C5-4AD9-A28E-A0EDC75747F0}" srcOrd="0" destOrd="0" presId="urn:microsoft.com/office/officeart/2005/8/layout/hierarchy3"/>
    <dgm:cxn modelId="{3FD2AE84-B1EE-40E7-8CD1-37CBCF1F86BC}" type="presParOf" srcId="{570A9F3A-48C5-4AD9-A28E-A0EDC75747F0}" destId="{89DE4C0E-EC70-4A46-A07B-169072FEA452}" srcOrd="0" destOrd="0" presId="urn:microsoft.com/office/officeart/2005/8/layout/hierarchy3"/>
    <dgm:cxn modelId="{B54B286C-A7A1-4248-B067-EE37E5C7904C}" type="presParOf" srcId="{89DE4C0E-EC70-4A46-A07B-169072FEA452}" destId="{CB14523C-C4B8-4E87-A418-08926044AB8C}" srcOrd="0" destOrd="0" presId="urn:microsoft.com/office/officeart/2005/8/layout/hierarchy3"/>
    <dgm:cxn modelId="{A0826EDA-BA69-441B-B979-5E050A5833C6}" type="presParOf" srcId="{89DE4C0E-EC70-4A46-A07B-169072FEA452}" destId="{8E19426D-9F55-4997-AFE5-D1C6BB0566DE}" srcOrd="1" destOrd="0" presId="urn:microsoft.com/office/officeart/2005/8/layout/hierarchy3"/>
    <dgm:cxn modelId="{E68FA929-A932-46BC-AE63-19A204BB4988}" type="presParOf" srcId="{570A9F3A-48C5-4AD9-A28E-A0EDC75747F0}" destId="{5298A434-4C3D-4A10-A8EA-21EDCAF72429}" srcOrd="1" destOrd="0" presId="urn:microsoft.com/office/officeart/2005/8/layout/hierarchy3"/>
    <dgm:cxn modelId="{3CF81651-F0AC-4AE1-902F-9FBB17838127}" type="presParOf" srcId="{5298A434-4C3D-4A10-A8EA-21EDCAF72429}" destId="{EDB2A3AF-1907-4AE6-B541-271A444F1EF9}" srcOrd="0" destOrd="0" presId="urn:microsoft.com/office/officeart/2005/8/layout/hierarchy3"/>
    <dgm:cxn modelId="{55A4237D-674D-42D5-9C46-2C51C9F4EC8F}" type="presParOf" srcId="{5298A434-4C3D-4A10-A8EA-21EDCAF72429}" destId="{629DA70C-B6EE-4E66-A106-3096B08CF153}" srcOrd="1" destOrd="0" presId="urn:microsoft.com/office/officeart/2005/8/layout/hierarchy3"/>
    <dgm:cxn modelId="{7FEAD9DC-8970-45E2-9156-BF7E247D35BE}" type="presParOf" srcId="{47CC7617-BCAC-4263-A403-0526156D59C9}" destId="{E1721BCA-0D55-4125-8310-739F9D138060}" srcOrd="1" destOrd="0" presId="urn:microsoft.com/office/officeart/2005/8/layout/hierarchy3"/>
    <dgm:cxn modelId="{0522F04A-4F37-4304-B565-D1C60C7AE452}" type="presParOf" srcId="{E1721BCA-0D55-4125-8310-739F9D138060}" destId="{D6537963-734A-4978-88F9-3129837C4E62}" srcOrd="0" destOrd="0" presId="urn:microsoft.com/office/officeart/2005/8/layout/hierarchy3"/>
    <dgm:cxn modelId="{F6A7C13A-6B89-4C4E-922F-87CB89167406}" type="presParOf" srcId="{D6537963-734A-4978-88F9-3129837C4E62}" destId="{E1226C29-4120-41BE-A0BA-FC92C0F42544}" srcOrd="0" destOrd="0" presId="urn:microsoft.com/office/officeart/2005/8/layout/hierarchy3"/>
    <dgm:cxn modelId="{E4016794-83C7-469D-BF84-161C4387A02C}" type="presParOf" srcId="{D6537963-734A-4978-88F9-3129837C4E62}" destId="{BE2B2D5D-133C-441A-AEC8-BD3C15FC6165}" srcOrd="1" destOrd="0" presId="urn:microsoft.com/office/officeart/2005/8/layout/hierarchy3"/>
    <dgm:cxn modelId="{80DEF61E-FA3F-4252-9767-BCB89A12275E}" type="presParOf" srcId="{E1721BCA-0D55-4125-8310-739F9D138060}" destId="{4E203C85-DAC1-4DEB-BE6F-A7EFB8CE0CB7}" srcOrd="1" destOrd="0" presId="urn:microsoft.com/office/officeart/2005/8/layout/hierarchy3"/>
    <dgm:cxn modelId="{851C2902-8722-48A8-B2E0-240B627C2CFE}" type="presParOf" srcId="{4E203C85-DAC1-4DEB-BE6F-A7EFB8CE0CB7}" destId="{45CA0DF8-0D9C-4F26-BB7D-0FEFEE110CAA}" srcOrd="0" destOrd="0" presId="urn:microsoft.com/office/officeart/2005/8/layout/hierarchy3"/>
    <dgm:cxn modelId="{CA8EAB83-F901-41F0-AA0B-EA67A12CD5B6}" type="presParOf" srcId="{4E203C85-DAC1-4DEB-BE6F-A7EFB8CE0CB7}" destId="{16508D85-B58A-4E4C-94FB-EC2C737DE60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623D2A-D179-4717-810D-742946ECB829}">
      <dsp:nvSpPr>
        <dsp:cNvPr id="0" name=""/>
        <dsp:cNvSpPr/>
      </dsp:nvSpPr>
      <dsp:spPr>
        <a:xfrm>
          <a:off x="0" y="434068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2C0A8-5EC4-4C65-8800-9C81C75BAF18}">
      <dsp:nvSpPr>
        <dsp:cNvPr id="0" name=""/>
        <dsp:cNvSpPr/>
      </dsp:nvSpPr>
      <dsp:spPr>
        <a:xfrm>
          <a:off x="304800" y="36411"/>
          <a:ext cx="4267200" cy="8552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Calibri" panose="020F0502020204030204" pitchFamily="34" charset="0"/>
            </a:rPr>
            <a:t>A class that is defined using the </a:t>
          </a:r>
          <a:r>
            <a:rPr lang="en-GB" sz="1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abstract</a:t>
          </a:r>
          <a:r>
            <a:rPr lang="en-GB" sz="1400" kern="1200" dirty="0" smtClean="0">
              <a:latin typeface="Calibri" panose="020F0502020204030204" pitchFamily="34" charset="0"/>
            </a:rPr>
            <a:t> keyword and that contains at least one method which is not implemented in the class itself is referred to as an abstract class.</a:t>
          </a:r>
          <a:endParaRPr lang="en-US" sz="1400" kern="1200" dirty="0">
            <a:latin typeface="Calibri" panose="020F0502020204030204" pitchFamily="34" charset="0"/>
          </a:endParaRPr>
        </a:p>
      </dsp:txBody>
      <dsp:txXfrm>
        <a:off x="346548" y="78159"/>
        <a:ext cx="4183704" cy="771720"/>
      </dsp:txXfrm>
    </dsp:sp>
    <dsp:sp modelId="{3AEA2EB8-513A-4546-87A6-674B0365FB6A}">
      <dsp:nvSpPr>
        <dsp:cNvPr id="0" name=""/>
        <dsp:cNvSpPr/>
      </dsp:nvSpPr>
      <dsp:spPr>
        <a:xfrm>
          <a:off x="0" y="1840228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7A97A-ED79-46F4-AD6A-C90D401114DD}">
      <dsp:nvSpPr>
        <dsp:cNvPr id="0" name=""/>
        <dsp:cNvSpPr/>
      </dsp:nvSpPr>
      <dsp:spPr>
        <a:xfrm>
          <a:off x="304800" y="1382668"/>
          <a:ext cx="4267200" cy="9151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Calibri" panose="020F0502020204030204" pitchFamily="34" charset="0"/>
            </a:rPr>
            <a:t>In the absence of the </a:t>
          </a:r>
          <a:r>
            <a:rPr lang="en-GB" sz="1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abstract</a:t>
          </a:r>
          <a:r>
            <a:rPr lang="en-GB" sz="1400" kern="1200" dirty="0" smtClean="0">
              <a:latin typeface="Calibri" panose="020F0502020204030204" pitchFamily="34" charset="0"/>
            </a:rPr>
            <a:t> keyword, the class will not be compiled. </a:t>
          </a:r>
          <a:endParaRPr lang="en-US" sz="1400" kern="1200" dirty="0" smtClean="0">
            <a:latin typeface="Calibri" panose="020F0502020204030204" pitchFamily="34" charset="0"/>
          </a:endParaRPr>
        </a:p>
      </dsp:txBody>
      <dsp:txXfrm>
        <a:off x="349472" y="1427340"/>
        <a:ext cx="4177856" cy="825776"/>
      </dsp:txXfrm>
    </dsp:sp>
    <dsp:sp modelId="{BCC2ACC3-8ABD-48CA-9927-8F13288715ED}">
      <dsp:nvSpPr>
        <dsp:cNvPr id="0" name=""/>
        <dsp:cNvSpPr/>
      </dsp:nvSpPr>
      <dsp:spPr>
        <a:xfrm>
          <a:off x="0" y="3246388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2132E-2365-4219-8C28-9EC4A495E727}">
      <dsp:nvSpPr>
        <dsp:cNvPr id="0" name=""/>
        <dsp:cNvSpPr/>
      </dsp:nvSpPr>
      <dsp:spPr>
        <a:xfrm>
          <a:off x="304800" y="2788828"/>
          <a:ext cx="4267200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latin typeface="Calibri" panose="020F0502020204030204" pitchFamily="34" charset="0"/>
            </a:rPr>
            <a:t>Since the abstract class contains at least one method without a body, the class cannot be instantiated using the </a:t>
          </a:r>
          <a:r>
            <a:rPr lang="en-GB" sz="1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new</a:t>
          </a:r>
          <a:r>
            <a:rPr lang="en-GB" sz="1400" kern="1200" dirty="0" smtClean="0">
              <a:latin typeface="Calibri" panose="020F0502020204030204" pitchFamily="34" charset="0"/>
            </a:rPr>
            <a:t> keyword. </a:t>
          </a:r>
          <a:endParaRPr lang="en-US" sz="1400" kern="1200" dirty="0" smtClean="0">
            <a:latin typeface="Calibri" panose="020F0502020204030204" pitchFamily="34" charset="0"/>
          </a:endParaRPr>
        </a:p>
      </dsp:txBody>
      <dsp:txXfrm>
        <a:off x="349472" y="2833500"/>
        <a:ext cx="4177856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48851-6277-4C88-A831-590B615D5D34}">
      <dsp:nvSpPr>
        <dsp:cNvPr id="0" name=""/>
        <dsp:cNvSpPr/>
      </dsp:nvSpPr>
      <dsp:spPr>
        <a:xfrm rot="16200000">
          <a:off x="-903601" y="905638"/>
          <a:ext cx="3810000" cy="1998722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These methods are implemented in the inheriting class. </a:t>
          </a:r>
          <a:endParaRPr lang="en-US" sz="1200" kern="1200" dirty="0"/>
        </a:p>
      </dsp:txBody>
      <dsp:txXfrm rot="5400000">
        <a:off x="2038" y="761999"/>
        <a:ext cx="1998722" cy="2286000"/>
      </dsp:txXfrm>
    </dsp:sp>
    <dsp:sp modelId="{357593C4-D45D-445F-9F09-32FFC81E60D5}">
      <dsp:nvSpPr>
        <dsp:cNvPr id="0" name=""/>
        <dsp:cNvSpPr/>
      </dsp:nvSpPr>
      <dsp:spPr>
        <a:xfrm rot="16200000">
          <a:off x="1245024" y="905638"/>
          <a:ext cx="3810000" cy="1998722"/>
        </a:xfrm>
        <a:prstGeom prst="flowChartManualOperation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They are declared with an access modifier, a return type, and a signature. </a:t>
          </a:r>
          <a:endParaRPr lang="en-US" sz="1200" kern="1200" dirty="0"/>
        </a:p>
      </dsp:txBody>
      <dsp:txXfrm rot="5400000">
        <a:off x="2150663" y="761999"/>
        <a:ext cx="1998722" cy="2286000"/>
      </dsp:txXfrm>
    </dsp:sp>
    <dsp:sp modelId="{CD6BA6E2-32FA-49B7-8DFD-EBFDB50693FA}">
      <dsp:nvSpPr>
        <dsp:cNvPr id="0" name=""/>
        <dsp:cNvSpPr/>
      </dsp:nvSpPr>
      <dsp:spPr>
        <a:xfrm rot="16200000">
          <a:off x="3318700" y="905638"/>
          <a:ext cx="3810000" cy="1998722"/>
        </a:xfrm>
        <a:prstGeom prst="flowChartManualOperation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They do not have a body and the method declaration ends with a semicolon. </a:t>
          </a:r>
          <a:endParaRPr lang="en-US" sz="1200" kern="1200" dirty="0"/>
        </a:p>
      </dsp:txBody>
      <dsp:txXfrm rot="5400000">
        <a:off x="4224339" y="761999"/>
        <a:ext cx="1998722" cy="2286000"/>
      </dsp:txXfrm>
    </dsp:sp>
    <dsp:sp modelId="{04112C2C-3A21-4D6E-823F-F4DA4AAA423C}">
      <dsp:nvSpPr>
        <dsp:cNvPr id="0" name=""/>
        <dsp:cNvSpPr/>
      </dsp:nvSpPr>
      <dsp:spPr>
        <a:xfrm rot="16200000">
          <a:off x="5542277" y="905638"/>
          <a:ext cx="3810000" cy="1998722"/>
        </a:xfrm>
        <a:prstGeom prst="flowChartManualOperation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They provide a common functionality for the classes inheriting the abstract class. The subclasses of the abstract class can override and implement the abstract methods. </a:t>
          </a:r>
          <a:endParaRPr lang="en-US" sz="1200" kern="1200" dirty="0"/>
        </a:p>
      </dsp:txBody>
      <dsp:txXfrm rot="5400000">
        <a:off x="6447916" y="761999"/>
        <a:ext cx="1998722" cy="228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4523C-C4B8-4E87-A418-08926044AB8C}">
      <dsp:nvSpPr>
        <dsp:cNvPr id="0" name=""/>
        <dsp:cNvSpPr/>
      </dsp:nvSpPr>
      <dsp:spPr>
        <a:xfrm>
          <a:off x="744" y="618478"/>
          <a:ext cx="2708671" cy="13543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is</a:t>
          </a:r>
          <a:r>
            <a:rPr lang="en-GB" sz="2000" kern="1200" dirty="0" smtClean="0">
              <a:latin typeface="Calibri" panose="020F0502020204030204" pitchFamily="34" charset="0"/>
              <a:cs typeface="Courier New" pitchFamily="49" charset="0"/>
            </a:rPr>
            <a:t> </a:t>
          </a:r>
          <a:r>
            <a:rPr lang="en-GB" sz="2000" kern="1200" dirty="0" smtClean="0">
              <a:latin typeface="Calibri" panose="020F0502020204030204" pitchFamily="34" charset="0"/>
            </a:rPr>
            <a:t>Operator </a:t>
          </a:r>
          <a:endParaRPr lang="en-US" sz="2000" kern="1200" dirty="0">
            <a:latin typeface="Calibri" panose="020F0502020204030204" pitchFamily="34" charset="0"/>
          </a:endParaRPr>
        </a:p>
      </dsp:txBody>
      <dsp:txXfrm>
        <a:off x="40411" y="658145"/>
        <a:ext cx="2629337" cy="1275001"/>
      </dsp:txXfrm>
    </dsp:sp>
    <dsp:sp modelId="{EDB2A3AF-1907-4AE6-B541-271A444F1EF9}">
      <dsp:nvSpPr>
        <dsp:cNvPr id="0" name=""/>
        <dsp:cNvSpPr/>
      </dsp:nvSpPr>
      <dsp:spPr>
        <a:xfrm>
          <a:off x="271611" y="1972814"/>
          <a:ext cx="270867" cy="12358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5845"/>
              </a:lnTo>
              <a:lnTo>
                <a:pt x="270867" y="1235845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9DA70C-B6EE-4E66-A106-3096B08CF153}">
      <dsp:nvSpPr>
        <dsp:cNvPr id="0" name=""/>
        <dsp:cNvSpPr/>
      </dsp:nvSpPr>
      <dsp:spPr>
        <a:xfrm>
          <a:off x="542478" y="2311398"/>
          <a:ext cx="2166937" cy="17945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anose="020F0502020204030204" pitchFamily="34" charset="0"/>
            </a:rPr>
            <a:t>Checks the compatibility between two types or classes and returns a </a:t>
          </a:r>
          <a:r>
            <a:rPr lang="en-US" sz="1600" kern="1200" dirty="0" err="1" smtClean="0">
              <a:latin typeface="Calibri" panose="020F0502020204030204" pitchFamily="34" charset="0"/>
            </a:rPr>
            <a:t>boolean</a:t>
          </a:r>
          <a:r>
            <a:rPr lang="en-US" sz="1600" kern="1200" dirty="0" smtClean="0">
              <a:latin typeface="Calibri" panose="020F0502020204030204" pitchFamily="34" charset="0"/>
            </a:rPr>
            <a:t> value based on the check operation performed. </a:t>
          </a:r>
          <a:endParaRPr lang="en-US" sz="1600" kern="1200" dirty="0">
            <a:latin typeface="Calibri" panose="020F0502020204030204" pitchFamily="34" charset="0"/>
          </a:endParaRPr>
        </a:p>
      </dsp:txBody>
      <dsp:txXfrm>
        <a:off x="595038" y="2363958"/>
        <a:ext cx="2061817" cy="1689402"/>
      </dsp:txXfrm>
    </dsp:sp>
    <dsp:sp modelId="{E1226C29-4120-41BE-A0BA-FC92C0F42544}">
      <dsp:nvSpPr>
        <dsp:cNvPr id="0" name=""/>
        <dsp:cNvSpPr/>
      </dsp:nvSpPr>
      <dsp:spPr>
        <a:xfrm>
          <a:off x="3386583" y="618478"/>
          <a:ext cx="2708671" cy="135433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as</a:t>
          </a:r>
          <a:r>
            <a:rPr lang="en-GB" sz="2000" kern="1200" dirty="0" smtClean="0">
              <a:latin typeface="Calibri" panose="020F0502020204030204" pitchFamily="34" charset="0"/>
              <a:cs typeface="Courier New" pitchFamily="49" charset="0"/>
            </a:rPr>
            <a:t> </a:t>
          </a:r>
          <a:r>
            <a:rPr lang="en-GB" sz="2000" kern="1200" dirty="0" smtClean="0">
              <a:latin typeface="Calibri" panose="020F0502020204030204" pitchFamily="34" charset="0"/>
            </a:rPr>
            <a:t>Operator </a:t>
          </a:r>
          <a:endParaRPr lang="en-US" sz="2000" kern="1200" dirty="0">
            <a:latin typeface="Calibri" panose="020F0502020204030204" pitchFamily="34" charset="0"/>
          </a:endParaRPr>
        </a:p>
      </dsp:txBody>
      <dsp:txXfrm>
        <a:off x="3426250" y="658145"/>
        <a:ext cx="2629337" cy="1275001"/>
      </dsp:txXfrm>
    </dsp:sp>
    <dsp:sp modelId="{45CA0DF8-0D9C-4F26-BB7D-0FEFEE110CAA}">
      <dsp:nvSpPr>
        <dsp:cNvPr id="0" name=""/>
        <dsp:cNvSpPr/>
      </dsp:nvSpPr>
      <dsp:spPr>
        <a:xfrm>
          <a:off x="3657451" y="1972814"/>
          <a:ext cx="270867" cy="1050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0368"/>
              </a:lnTo>
              <a:lnTo>
                <a:pt x="270867" y="105036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08D85-B58A-4E4C-94FB-EC2C737DE606}">
      <dsp:nvSpPr>
        <dsp:cNvPr id="0" name=""/>
        <dsp:cNvSpPr/>
      </dsp:nvSpPr>
      <dsp:spPr>
        <a:xfrm>
          <a:off x="3928318" y="2311398"/>
          <a:ext cx="2166937" cy="14235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anose="020F0502020204030204" pitchFamily="34" charset="0"/>
            </a:rPr>
            <a:t>Returns </a:t>
          </a:r>
          <a:r>
            <a:rPr lang="en-US" sz="1600" kern="1200" dirty="0" smtClean="0">
              <a:latin typeface="Calibri" panose="020F0502020204030204" pitchFamily="34" charset="0"/>
              <a:cs typeface="Courier New" pitchFamily="49" charset="0"/>
            </a:rPr>
            <a:t>null</a:t>
          </a:r>
          <a:r>
            <a:rPr lang="en-US" sz="1600" kern="1200" dirty="0" smtClean="0">
              <a:latin typeface="Calibri" panose="020F0502020204030204" pitchFamily="34" charset="0"/>
            </a:rPr>
            <a:t> if the two types or classes are not compatible with each other. </a:t>
          </a:r>
          <a:endParaRPr lang="en-US" sz="1600" kern="1200" dirty="0">
            <a:latin typeface="Calibri" panose="020F0502020204030204" pitchFamily="34" charset="0"/>
          </a:endParaRPr>
        </a:p>
      </dsp:txBody>
      <dsp:txXfrm>
        <a:off x="3970013" y="2353093"/>
        <a:ext cx="2083547" cy="1340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25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D9BAE69-380A-43DD-A1B4-4D4DD8475DAD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11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00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EAAC5EE-0E73-44D2-95E6-905A4CADB5F0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481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5BBBA1F-8A8C-4FFB-BE05-3439622D365C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13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1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9179655-2382-4429-BDA2-B51D006192A1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14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4B4D22A-9F9F-400C-B937-019283BE77FA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15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4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E5D26B7-D948-4A1E-B8E8-084B95E8E5AA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16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77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326F87F-B572-44F3-9A6C-F162B764424D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17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50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34E3F1D-F884-4BD9-A2C3-7B5063758D58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18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94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933B7F33-3B99-4588-A202-55D0DC03186E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6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DDA42BB-B823-4889-8BC6-1EA83BBB8234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20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4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9DA8A12-3A01-4110-BBD9-AFA063BB8649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11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C04855D-54DF-4B55-B586-F08238A327ED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21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33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DBCC2B0-E1EE-433A-BB48-A20EAE7A7C8E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22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9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0F57203-9502-4474-8820-595F141DD5D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23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98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28272F2-BA93-41EE-90B8-04E9A8A1E34F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24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625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59CF33C-C70C-406C-B9D4-EA4C0F24A61C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25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7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AFA09D5-861E-42E6-9049-0962D95B4AF1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26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7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0E9B6B8-0F07-4353-8B79-4418E0996A1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27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29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6977017-82D4-4D44-962C-78CA8E4C448A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28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924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50BEB33-3E0D-46B8-BEC3-DEA632D52AA0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95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2CE9BCF-B53E-441F-8480-67FDD122DA3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30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2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37E3873-62E7-4203-AABA-F533628BA467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523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1B86011-7AEC-436F-9894-66632975ABF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31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91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9DF7723-6F2B-4326-8DE8-5769F3412244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32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14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F1D1DD2-4900-4FC7-8DFA-EA6D3A0F64BA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33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2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89BBB379-03FF-45B9-B549-593D1BF73BF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34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659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61AB416-1DC6-4DA7-A2AD-EDD41CC88654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35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5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8347515-3AAA-435A-903E-6AE53D5C2E54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36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26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2AE5B64-B4C0-406E-8C83-93198B558010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37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96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B4D8CAC-1D4A-42FA-8323-9B17B072D2E2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38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33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9EC4DD0-5C16-4745-B9B7-6989B1433C21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39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940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819EF080-A13C-4DE7-8175-BBA30777A79D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40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1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CACCE6D-1145-4A61-8FB5-6B02CFCFE72C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5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408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D559451-8D58-49E4-B920-083C04880777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41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124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4D6030F-2628-445F-931E-EA75B798540E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42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15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898C839-A1E7-42FB-B891-4544FE171DB3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43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109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9ED138F4-D6F5-405C-B235-A177BE1EEBF7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44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746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4E8944B-3FD1-4495-9550-850A5E9E703E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45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36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8C618C7-A2AB-40C3-8168-2572290232D9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46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837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E15261E-D242-4703-B245-96F0AC175502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47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401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EB4B125-2EA1-4709-98CB-843FBD3974B2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48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47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8715E52-E903-49E3-B87C-47DD469D0BEB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49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47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9AD1EC0-700E-413F-9FED-B2A346CCD072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50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6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E1BF4F1-7426-46AF-9EDE-0C077ED8B924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6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224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28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B6334CB-7E2A-4265-8A22-A92B55C9A462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7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083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B506FCC-2291-4082-B296-A172DDD49DD7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8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4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EF01893-C4AD-4374-808A-53E9D8921345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9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08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E9BEC0F-D3F7-4AFA-A14B-953D71EBFDBA}" type="slidenum">
              <a:rPr lang="en-US" altLang="en-US" sz="1200">
                <a:latin typeface="Calibri" panose="020F0502020204030204" pitchFamily="34" charset="0"/>
                <a:cs typeface="Arial" panose="020B0604020202020204" pitchFamily="34" charset="0"/>
              </a:rPr>
              <a:pPr/>
              <a:t>10</a:t>
            </a:fld>
            <a:endParaRPr lang="en-US" altLang="en-US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2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506201" y="6492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0481" y="20321"/>
            <a:ext cx="12115798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0480" y="762000"/>
            <a:ext cx="12115799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582400" y="645731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60" y="25400"/>
            <a:ext cx="12105640" cy="6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2039600" cy="53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506200" y="649795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838200" y="2232316"/>
            <a:ext cx="10891684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4800" b="1" dirty="0" smtClean="0">
                <a:solidFill>
                  <a:schemeClr val="lt1"/>
                </a:solidFill>
              </a:rPr>
              <a:t>Session 08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smtClean="0">
                <a:solidFill>
                  <a:schemeClr val="lt1"/>
                </a:solidFill>
              </a:rPr>
              <a:t>Abstract classes and Interfaces</a:t>
            </a:r>
            <a:endParaRPr lang="en-US"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Implementation</a:t>
            </a:r>
            <a:r>
              <a:rPr lang="en-US" altLang="en-US" smtClean="0">
                <a:latin typeface="Calibri" panose="020F0502020204030204" pitchFamily="34" charset="0"/>
              </a:rPr>
              <a:t> 1-4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000" dirty="0">
                <a:latin typeface="Calibri" pitchFamily="34" charset="0"/>
              </a:rPr>
              <a:t>The subclass inheriting the abstract class has to override and implement the abstract methods with the same name and arguments. </a:t>
            </a:r>
          </a:p>
          <a:p>
            <a:pPr eaLnBrk="1" hangingPunct="1">
              <a:defRPr/>
            </a:pPr>
            <a:r>
              <a:rPr lang="en-GB" sz="2000" dirty="0">
                <a:latin typeface="Calibri" pitchFamily="34" charset="0"/>
              </a:rPr>
              <a:t>On failing to implement, the subclass cannot be instantiated as the C# compiler considers it as abstract. </a:t>
            </a:r>
          </a:p>
          <a:p>
            <a:pPr eaLnBrk="1" hangingPunct="1">
              <a:defRPr/>
            </a:pPr>
            <a:r>
              <a:rPr lang="en-GB" sz="2000" dirty="0">
                <a:latin typeface="Calibri" pitchFamily="34" charset="0"/>
              </a:rPr>
              <a:t>The following figure displays an example of inheriting an abstract class:</a:t>
            </a:r>
            <a:endParaRPr lang="en-US" sz="16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</p:txBody>
      </p:sp>
      <p:sp>
        <p:nvSpPr>
          <p:cNvPr id="1229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017C6CE-15D9-42D7-BC82-F00181A7E61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296" name="Picture 6" descr="Capture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2"/>
          <a:stretch>
            <a:fillRect/>
          </a:stretch>
        </p:blipFill>
        <p:spPr bwMode="auto">
          <a:xfrm>
            <a:off x="4196872" y="2286000"/>
            <a:ext cx="3783013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02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Implementation</a:t>
            </a:r>
            <a:r>
              <a:rPr lang="en-US" altLang="en-US" smtClean="0">
                <a:latin typeface="Calibri" panose="020F0502020204030204" pitchFamily="34" charset="0"/>
              </a:rPr>
              <a:t> 2-4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following syntax is used to implement an abstract class: </a:t>
            </a: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1485900" indent="0">
              <a:buNone/>
              <a:defRPr/>
            </a:pPr>
            <a:endParaRPr lang="en-GB" sz="1600" dirty="0">
              <a:latin typeface="Calibri" pitchFamily="34" charset="0"/>
            </a:endParaRPr>
          </a:p>
          <a:p>
            <a:pPr marL="457200" lvl="1" indent="0">
              <a:buNone/>
              <a:defRPr/>
            </a:pPr>
            <a:r>
              <a:rPr lang="en-GB" dirty="0">
                <a:latin typeface="Calibri" pitchFamily="34" charset="0"/>
              </a:rPr>
              <a:t>where,</a:t>
            </a:r>
            <a:endParaRPr lang="en-US" sz="1200" dirty="0">
              <a:latin typeface="Calibri" pitchFamily="34" charset="0"/>
            </a:endParaRPr>
          </a:p>
          <a:p>
            <a:pPr marL="1200150" lvl="1" indent="0">
              <a:buNone/>
              <a:defRPr/>
            </a:pPr>
            <a:r>
              <a:rPr lang="en-GB" sz="1600" dirty="0" err="1">
                <a:latin typeface="Courier New" pitchFamily="49" charset="0"/>
                <a:cs typeface="Courier New" pitchFamily="49" charset="0"/>
              </a:rPr>
              <a:t>AbstractClassName</a:t>
            </a:r>
            <a:r>
              <a:rPr lang="en-GB" sz="1600" dirty="0">
                <a:latin typeface="Calibri" panose="020F0502020204030204" pitchFamily="34" charset="0"/>
                <a:cs typeface="Courier New" pitchFamily="49" charset="0"/>
              </a:rPr>
              <a:t>: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1600" dirty="0">
                <a:latin typeface="Calibri" pitchFamily="34" charset="0"/>
              </a:rPr>
              <a:t>Specifies the name of the inherited abstract class.</a:t>
            </a:r>
            <a:endParaRPr lang="en-US" sz="16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US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</p:txBody>
      </p:sp>
      <p:sp>
        <p:nvSpPr>
          <p:cNvPr id="1331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4CB0AC8-04C1-4235-BBF7-C86F9986E7F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2286000" y="2046288"/>
            <a:ext cx="7010400" cy="11430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GB" altLang="en-US" sz="1600"/>
              <a:t>class &lt;ClassName&gt; : &lt;AbstractClassName&gt;</a:t>
            </a:r>
            <a:br>
              <a:rPr lang="en-GB" altLang="en-US" sz="1600"/>
            </a:br>
            <a:r>
              <a:rPr lang="en-GB" altLang="en-US" sz="1600"/>
              <a:t>{ </a:t>
            </a:r>
            <a:endParaRPr lang="en-US" altLang="en-US" sz="1600"/>
          </a:p>
          <a:p>
            <a:r>
              <a:rPr lang="en-GB" altLang="en-US" sz="1600"/>
              <a:t>// class members;</a:t>
            </a:r>
            <a:endParaRPr lang="en-US" altLang="en-US" sz="1600"/>
          </a:p>
          <a:p>
            <a:r>
              <a:rPr lang="en-GB" altLang="en-US" sz="1600"/>
              <a:t>}</a:t>
            </a:r>
            <a:endParaRPr lang="en-US" altLang="en-US" sz="1600"/>
          </a:p>
        </p:txBody>
      </p:sp>
      <p:sp>
        <p:nvSpPr>
          <p:cNvPr id="13321" name="Text Box 4"/>
          <p:cNvSpPr txBox="1">
            <a:spLocks noChangeArrowheads="1"/>
          </p:cNvSpPr>
          <p:nvPr/>
        </p:nvSpPr>
        <p:spPr bwMode="auto">
          <a:xfrm>
            <a:off x="2286000" y="1325563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050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Implementation 3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following code declares and implements an abstract class: </a:t>
            </a:r>
            <a:endParaRPr lang="en-US" sz="24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1434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3882CE1-07BB-4690-8075-B24D26F719F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24088" y="1600200"/>
            <a:ext cx="7910512" cy="4779962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abstract class Animal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285750" indent="1143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void Eat()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 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GB" sz="1200" dirty="0" err="1"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(“Every animal eats food in order to survive”);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342900">
              <a:lnSpc>
                <a:spcPct val="115000"/>
              </a:lnSpc>
              <a:defRPr/>
            </a:pPr>
            <a:endParaRPr lang="en-GB" sz="1200" dirty="0">
              <a:ea typeface="Calibri"/>
              <a:cs typeface="Courier New" panose="02070309020205020404" pitchFamily="49" charset="0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abstract void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AnimalSound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();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GB" sz="1200" spc="-35" dirty="0">
                <a:ea typeface="Calibri"/>
                <a:cs typeface="Courier New" panose="02070309020205020404" pitchFamily="49" charset="0"/>
              </a:rPr>
              <a:t>class Lion : Animal</a:t>
            </a:r>
          </a:p>
          <a:p>
            <a:pPr>
              <a:lnSpc>
                <a:spcPct val="115000"/>
              </a:lnSpc>
              <a:defRPr/>
            </a:pPr>
            <a:r>
              <a:rPr lang="en-GB" sz="1200" spc="-35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171450" indent="571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override void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AnimalSound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()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 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GB" sz="1200" dirty="0" err="1"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(“Lion roars”);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1143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static void Main(string[]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args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)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 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514350">
              <a:lnSpc>
                <a:spcPct val="115000"/>
              </a:lnSpc>
              <a:defRPr/>
            </a:pPr>
            <a:r>
              <a:rPr lang="en-GB" sz="1200" spc="-30" dirty="0">
                <a:ea typeface="Calibri"/>
                <a:cs typeface="Courier New" panose="02070309020205020404" pitchFamily="49" charset="0"/>
              </a:rPr>
              <a:t>Lion </a:t>
            </a:r>
            <a:r>
              <a:rPr lang="en-GB" sz="1200" spc="-30" dirty="0" err="1">
                <a:ea typeface="Calibri"/>
                <a:cs typeface="Courier New" panose="02070309020205020404" pitchFamily="49" charset="0"/>
              </a:rPr>
              <a:t>objLion</a:t>
            </a:r>
            <a:r>
              <a:rPr lang="en-GB" sz="1200" spc="-30" dirty="0">
                <a:ea typeface="Calibri"/>
                <a:cs typeface="Courier New" panose="02070309020205020404" pitchFamily="49" charset="0"/>
              </a:rPr>
              <a:t> = new Lion(); </a:t>
            </a:r>
            <a:br>
              <a:rPr lang="en-GB" sz="1200" spc="-30" dirty="0">
                <a:ea typeface="Calibri"/>
                <a:cs typeface="Courier New" panose="02070309020205020404" pitchFamily="49" charset="0"/>
              </a:rPr>
            </a:br>
            <a:r>
              <a:rPr lang="en-GB" sz="1200" dirty="0" err="1">
                <a:ea typeface="Calibri"/>
                <a:cs typeface="Courier New" panose="02070309020205020404" pitchFamily="49" charset="0"/>
              </a:rPr>
              <a:t>objLion.AnimalSound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();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 err="1">
                <a:ea typeface="Calibri"/>
                <a:cs typeface="Courier New" panose="02070309020205020404" pitchFamily="49" charset="0"/>
              </a:rPr>
              <a:t>objLion.Eat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();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1714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3200" dirty="0">
              <a:cs typeface="Courier New" panose="02070309020205020404" pitchFamily="49" charset="0"/>
            </a:endParaRPr>
          </a:p>
        </p:txBody>
      </p:sp>
      <p:sp>
        <p:nvSpPr>
          <p:cNvPr id="14345" name="Text Box 4"/>
          <p:cNvSpPr txBox="1">
            <a:spLocks noChangeArrowheads="1"/>
          </p:cNvSpPr>
          <p:nvPr/>
        </p:nvSpPr>
        <p:spPr bwMode="auto">
          <a:xfrm>
            <a:off x="2209800" y="12192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9465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Implementation 4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4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 Lion roars </a:t>
            </a:r>
            <a:endParaRPr lang="en-US" sz="2000" dirty="0" err="1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 Every animal eats food in order to survive </a:t>
            </a:r>
            <a:endParaRPr lang="en-US" sz="2000" dirty="0" err="1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abstract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000" dirty="0">
                <a:latin typeface="Calibri" pitchFamily="34" charset="0"/>
              </a:rPr>
              <a:t> is declared, and the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Lion</a:t>
            </a:r>
            <a:r>
              <a:rPr lang="en-GB" sz="2000" dirty="0">
                <a:latin typeface="Calibri" pitchFamily="34" charset="0"/>
              </a:rPr>
              <a:t> inherits the abstract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000" dirty="0">
                <a:latin typeface="Calibri" pitchFamily="34" charset="0"/>
              </a:rPr>
              <a:t>. </a:t>
            </a:r>
          </a:p>
          <a:p>
            <a:pPr lvl="1">
              <a:lnSpc>
                <a:spcPct val="90000"/>
              </a:lnSpc>
              <a:defRPr/>
            </a:pPr>
            <a:endParaRPr lang="en-GB" sz="2000" dirty="0">
              <a:latin typeface="Calibri" pitchFamily="34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Since the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000" dirty="0">
                <a:latin typeface="Calibri" pitchFamily="34" charset="0"/>
              </a:rPr>
              <a:t> class declares an abstract method called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000" dirty="0">
                <a:latin typeface="Calibri" pitchFamily="34" charset="0"/>
              </a:rPr>
              <a:t>, the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Lion</a:t>
            </a:r>
            <a:r>
              <a:rPr lang="en-GB" sz="2000" dirty="0">
                <a:latin typeface="Calibri" pitchFamily="34" charset="0"/>
              </a:rPr>
              <a:t> class overrides the method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000" b="1" dirty="0">
                <a:latin typeface="Calibri" panose="020F0502020204030204" pitchFamily="34" charset="0"/>
                <a:cs typeface="Courier New" pitchFamily="49" charset="0"/>
              </a:rPr>
              <a:t> </a:t>
            </a:r>
            <a:r>
              <a:rPr lang="en-GB" sz="2000" dirty="0">
                <a:latin typeface="Calibri" pitchFamily="34" charset="0"/>
              </a:rPr>
              <a:t>using 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override</a:t>
            </a:r>
            <a:r>
              <a:rPr lang="en-GB" sz="2000" dirty="0">
                <a:latin typeface="Calibri" pitchFamily="34" charset="0"/>
              </a:rPr>
              <a:t> keyword and implements it. </a:t>
            </a:r>
          </a:p>
          <a:p>
            <a:pPr lvl="1">
              <a:lnSpc>
                <a:spcPct val="90000"/>
              </a:lnSpc>
              <a:defRPr/>
            </a:pPr>
            <a:endParaRPr lang="en-GB" sz="2000" dirty="0">
              <a:latin typeface="Calibri" pitchFamily="34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Main()</a:t>
            </a:r>
            <a:r>
              <a:rPr lang="en-GB" sz="2000" dirty="0">
                <a:latin typeface="Calibri" pitchFamily="34" charset="0"/>
              </a:rPr>
              <a:t>method of the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Lion</a:t>
            </a:r>
            <a:r>
              <a:rPr lang="en-GB" sz="2000" dirty="0">
                <a:latin typeface="Calibri" pitchFamily="34" charset="0"/>
              </a:rPr>
              <a:t> class then invokes the methods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000" dirty="0">
                <a:latin typeface="Calibri" pitchFamily="34" charset="0"/>
              </a:rPr>
              <a:t>and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Eat()</a:t>
            </a:r>
            <a:r>
              <a:rPr lang="en-GB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>
                <a:latin typeface="Calibri" pitchFamily="34" charset="0"/>
              </a:rPr>
              <a:t>using the dot(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GB" sz="2000" dirty="0">
                <a:latin typeface="Calibri" pitchFamily="34" charset="0"/>
              </a:rPr>
              <a:t>) operator. </a:t>
            </a:r>
            <a:endParaRPr lang="en-US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US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1536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2102957-F550-4A11-BAFE-CDFBDE25033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368" name="Text Box 4"/>
          <p:cNvSpPr txBox="1">
            <a:spLocks noChangeArrowheads="1"/>
          </p:cNvSpPr>
          <p:nvPr/>
        </p:nvSpPr>
        <p:spPr bwMode="auto">
          <a:xfrm>
            <a:off x="457200" y="8382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9055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 smtClean="0">
                <a:latin typeface="Calibri" panose="020F0502020204030204" pitchFamily="34" charset="0"/>
              </a:rPr>
              <a:t>Implement Abstract Base Class Using IntelliSense </a:t>
            </a:r>
            <a:r>
              <a:rPr lang="en-US" altLang="en-US" sz="4000" dirty="0" smtClean="0">
                <a:latin typeface="Calibri" panose="020F0502020204030204" pitchFamily="34" charset="0"/>
              </a:rPr>
              <a:t>1-2</a:t>
            </a:r>
            <a:endParaRPr lang="en-IN" alt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1800">
                <a:latin typeface="Calibri" panose="020F0502020204030204" pitchFamily="34" charset="0"/>
              </a:rPr>
              <a:t>IntelliSense provides access to member variables, functions, and methods of an object or a class. Thus, it helps the programmer to easily develop the software by reducing the amount of input typed in, since IntelliSense performs the required typing. IntelliSense can be used to implement system-defined abstract classes. </a:t>
            </a: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r>
              <a:rPr lang="en-GB" altLang="en-US" sz="1800">
                <a:latin typeface="Calibri" panose="020F0502020204030204" pitchFamily="34" charset="0"/>
              </a:rPr>
              <a:t>The steps performed to implement an abstract class using IntelliSense are as follows: </a:t>
            </a: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639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2E4E8E-A24C-41EB-B96B-74996CA29CF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6392" name="Group 1"/>
          <p:cNvGrpSpPr>
            <a:grpSpLocks/>
          </p:cNvGrpSpPr>
          <p:nvPr/>
        </p:nvGrpSpPr>
        <p:grpSpPr bwMode="auto">
          <a:xfrm>
            <a:off x="2439989" y="2389189"/>
            <a:ext cx="8010525" cy="3132137"/>
            <a:chOff x="916490" y="2389123"/>
            <a:chExt cx="7536434" cy="3131839"/>
          </a:xfrm>
        </p:grpSpPr>
        <p:sp>
          <p:nvSpPr>
            <p:cNvPr id="3" name="Freeform 2"/>
            <p:cNvSpPr/>
            <p:nvPr/>
          </p:nvSpPr>
          <p:spPr>
            <a:xfrm>
              <a:off x="3630263" y="2389123"/>
              <a:ext cx="4822661" cy="658749"/>
            </a:xfrm>
            <a:custGeom>
              <a:avLst/>
              <a:gdLst>
                <a:gd name="connsiteX0" fmla="*/ 109815 w 658876"/>
                <a:gd name="connsiteY0" fmla="*/ 0 h 4823317"/>
                <a:gd name="connsiteX1" fmla="*/ 549061 w 658876"/>
                <a:gd name="connsiteY1" fmla="*/ 0 h 4823317"/>
                <a:gd name="connsiteX2" fmla="*/ 658876 w 658876"/>
                <a:gd name="connsiteY2" fmla="*/ 109815 h 4823317"/>
                <a:gd name="connsiteX3" fmla="*/ 658876 w 658876"/>
                <a:gd name="connsiteY3" fmla="*/ 4823317 h 4823317"/>
                <a:gd name="connsiteX4" fmla="*/ 658876 w 658876"/>
                <a:gd name="connsiteY4" fmla="*/ 4823317 h 4823317"/>
                <a:gd name="connsiteX5" fmla="*/ 0 w 658876"/>
                <a:gd name="connsiteY5" fmla="*/ 4823317 h 4823317"/>
                <a:gd name="connsiteX6" fmla="*/ 0 w 658876"/>
                <a:gd name="connsiteY6" fmla="*/ 4823317 h 4823317"/>
                <a:gd name="connsiteX7" fmla="*/ 0 w 658876"/>
                <a:gd name="connsiteY7" fmla="*/ 109815 h 4823317"/>
                <a:gd name="connsiteX8" fmla="*/ 109815 w 658876"/>
                <a:gd name="connsiteY8" fmla="*/ 0 h 482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8876" h="4823317">
                  <a:moveTo>
                    <a:pt x="658876" y="803906"/>
                  </a:moveTo>
                  <a:lnTo>
                    <a:pt x="658876" y="4019411"/>
                  </a:lnTo>
                  <a:cubicBezTo>
                    <a:pt x="658876" y="4463393"/>
                    <a:pt x="652160" y="4823313"/>
                    <a:pt x="643875" y="4823313"/>
                  </a:cubicBezTo>
                  <a:lnTo>
                    <a:pt x="0" y="4823313"/>
                  </a:lnTo>
                  <a:lnTo>
                    <a:pt x="0" y="4823313"/>
                  </a:lnTo>
                  <a:lnTo>
                    <a:pt x="0" y="4"/>
                  </a:lnTo>
                  <a:lnTo>
                    <a:pt x="0" y="4"/>
                  </a:lnTo>
                  <a:lnTo>
                    <a:pt x="643875" y="4"/>
                  </a:lnTo>
                  <a:cubicBezTo>
                    <a:pt x="652160" y="4"/>
                    <a:pt x="658876" y="359924"/>
                    <a:pt x="658876" y="803906"/>
                  </a:cubicBez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1" tIns="155989" rIns="279814" bIns="155990" spcCol="1270" anchor="ctr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Place the cursor after the </a:t>
              </a:r>
              <a:r>
                <a:rPr lang="en-GB" b="1" dirty="0">
                  <a:latin typeface="Calibri" panose="020F0502020204030204" pitchFamily="34" charset="0"/>
                </a:rPr>
                <a:t>class</a:t>
              </a:r>
              <a:r>
                <a:rPr lang="en-GB" dirty="0">
                  <a:latin typeface="Calibri" panose="020F0502020204030204" pitchFamily="34" charset="0"/>
                </a:rPr>
                <a:t> </a:t>
              </a:r>
              <a:r>
                <a:rPr lang="en-GB" b="1" dirty="0" err="1">
                  <a:latin typeface="Calibri" panose="020F0502020204030204" pitchFamily="34" charset="0"/>
                  <a:cs typeface="Courier New" pitchFamily="49" charset="0"/>
                </a:rPr>
                <a:t>IntelliSenseDemo</a:t>
              </a:r>
              <a:r>
                <a:rPr lang="en-GB" dirty="0">
                  <a:latin typeface="Calibri" panose="020F0502020204030204" pitchFamily="34" charset="0"/>
                  <a:cs typeface="Courier New" pitchFamily="49" charset="0"/>
                </a:rPr>
                <a:t> </a:t>
              </a:r>
              <a:r>
                <a:rPr lang="en-GB" dirty="0">
                  <a:latin typeface="Calibri" panose="020F0502020204030204" pitchFamily="34" charset="0"/>
                </a:rPr>
                <a:t>statement. 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916490" y="2447854"/>
              <a:ext cx="2713773" cy="490491"/>
            </a:xfrm>
            <a:custGeom>
              <a:avLst/>
              <a:gdLst>
                <a:gd name="connsiteX0" fmla="*/ 0 w 2713115"/>
                <a:gd name="connsiteY0" fmla="*/ 81857 h 491132"/>
                <a:gd name="connsiteX1" fmla="*/ 81857 w 2713115"/>
                <a:gd name="connsiteY1" fmla="*/ 0 h 491132"/>
                <a:gd name="connsiteX2" fmla="*/ 2631258 w 2713115"/>
                <a:gd name="connsiteY2" fmla="*/ 0 h 491132"/>
                <a:gd name="connsiteX3" fmla="*/ 2713115 w 2713115"/>
                <a:gd name="connsiteY3" fmla="*/ 81857 h 491132"/>
                <a:gd name="connsiteX4" fmla="*/ 2713115 w 2713115"/>
                <a:gd name="connsiteY4" fmla="*/ 409275 h 491132"/>
                <a:gd name="connsiteX5" fmla="*/ 2631258 w 2713115"/>
                <a:gd name="connsiteY5" fmla="*/ 491132 h 491132"/>
                <a:gd name="connsiteX6" fmla="*/ 81857 w 2713115"/>
                <a:gd name="connsiteY6" fmla="*/ 491132 h 491132"/>
                <a:gd name="connsiteX7" fmla="*/ 0 w 2713115"/>
                <a:gd name="connsiteY7" fmla="*/ 409275 h 491132"/>
                <a:gd name="connsiteX8" fmla="*/ 0 w 2713115"/>
                <a:gd name="connsiteY8" fmla="*/ 81857 h 49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115" h="491132">
                  <a:moveTo>
                    <a:pt x="0" y="81857"/>
                  </a:moveTo>
                  <a:cubicBezTo>
                    <a:pt x="0" y="36649"/>
                    <a:pt x="36649" y="0"/>
                    <a:pt x="81857" y="0"/>
                  </a:cubicBezTo>
                  <a:lnTo>
                    <a:pt x="2631258" y="0"/>
                  </a:lnTo>
                  <a:cubicBezTo>
                    <a:pt x="2676466" y="0"/>
                    <a:pt x="2713115" y="36649"/>
                    <a:pt x="2713115" y="81857"/>
                  </a:cubicBezTo>
                  <a:lnTo>
                    <a:pt x="2713115" y="409275"/>
                  </a:lnTo>
                  <a:cubicBezTo>
                    <a:pt x="2713115" y="454483"/>
                    <a:pt x="2676466" y="491132"/>
                    <a:pt x="2631258" y="491132"/>
                  </a:cubicBezTo>
                  <a:lnTo>
                    <a:pt x="81857" y="491132"/>
                  </a:lnTo>
                  <a:cubicBezTo>
                    <a:pt x="36649" y="491132"/>
                    <a:pt x="0" y="454483"/>
                    <a:pt x="0" y="409275"/>
                  </a:cubicBezTo>
                  <a:lnTo>
                    <a:pt x="0" y="8185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4935" tIns="54455" rIns="84935" bIns="54455" spcCol="1270" anchor="ctr"/>
            <a:lstStyle/>
            <a:p>
              <a:pPr marL="342900" indent="-342900" defTabSz="711200">
                <a:lnSpc>
                  <a:spcPct val="90000"/>
                </a:lnSpc>
                <a:spcAft>
                  <a:spcPct val="35000"/>
                </a:spcAft>
                <a:buFont typeface="+mj-lt"/>
                <a:buAutoNum type="arabicPeriod"/>
                <a:defRPr/>
              </a:pPr>
              <a:r>
                <a:rPr lang="en-GB" sz="1600" dirty="0">
                  <a:latin typeface="Calibri" panose="020F0502020204030204" pitchFamily="34" charset="0"/>
                </a:rPr>
                <a:t>Place Cursor</a:t>
              </a:r>
              <a:r>
                <a:rPr lang="en-GB" sz="2000" dirty="0">
                  <a:latin typeface="Calibri" panose="020F0502020204030204" pitchFamily="34" charset="0"/>
                </a:rPr>
                <a:t> 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3630263" y="3176448"/>
              <a:ext cx="4822661" cy="593669"/>
            </a:xfrm>
            <a:custGeom>
              <a:avLst/>
              <a:gdLst>
                <a:gd name="connsiteX0" fmla="*/ 98824 w 592934"/>
                <a:gd name="connsiteY0" fmla="*/ 0 h 4823317"/>
                <a:gd name="connsiteX1" fmla="*/ 494110 w 592934"/>
                <a:gd name="connsiteY1" fmla="*/ 0 h 4823317"/>
                <a:gd name="connsiteX2" fmla="*/ 592934 w 592934"/>
                <a:gd name="connsiteY2" fmla="*/ 98824 h 4823317"/>
                <a:gd name="connsiteX3" fmla="*/ 592934 w 592934"/>
                <a:gd name="connsiteY3" fmla="*/ 4823317 h 4823317"/>
                <a:gd name="connsiteX4" fmla="*/ 592934 w 592934"/>
                <a:gd name="connsiteY4" fmla="*/ 4823317 h 4823317"/>
                <a:gd name="connsiteX5" fmla="*/ 0 w 592934"/>
                <a:gd name="connsiteY5" fmla="*/ 4823317 h 4823317"/>
                <a:gd name="connsiteX6" fmla="*/ 0 w 592934"/>
                <a:gd name="connsiteY6" fmla="*/ 4823317 h 4823317"/>
                <a:gd name="connsiteX7" fmla="*/ 0 w 592934"/>
                <a:gd name="connsiteY7" fmla="*/ 98824 h 4823317"/>
                <a:gd name="connsiteX8" fmla="*/ 98824 w 592934"/>
                <a:gd name="connsiteY8" fmla="*/ 0 h 482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2934" h="4823317">
                  <a:moveTo>
                    <a:pt x="592934" y="803902"/>
                  </a:moveTo>
                  <a:lnTo>
                    <a:pt x="592934" y="4019415"/>
                  </a:lnTo>
                  <a:cubicBezTo>
                    <a:pt x="592934" y="4463395"/>
                    <a:pt x="587495" y="4823313"/>
                    <a:pt x="580785" y="4823313"/>
                  </a:cubicBezTo>
                  <a:lnTo>
                    <a:pt x="0" y="4823313"/>
                  </a:lnTo>
                  <a:lnTo>
                    <a:pt x="0" y="4823313"/>
                  </a:lnTo>
                  <a:lnTo>
                    <a:pt x="0" y="4"/>
                  </a:lnTo>
                  <a:lnTo>
                    <a:pt x="0" y="4"/>
                  </a:lnTo>
                  <a:lnTo>
                    <a:pt x="580785" y="4"/>
                  </a:lnTo>
                  <a:cubicBezTo>
                    <a:pt x="587495" y="4"/>
                    <a:pt x="592934" y="359922"/>
                    <a:pt x="592934" y="803902"/>
                  </a:cubicBez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3572285"/>
                <a:satOff val="-4598"/>
                <a:lumOff val="-358"/>
                <a:alphaOff val="0"/>
              </a:schemeClr>
            </a:lnRef>
            <a:fillRef idx="1">
              <a:schemeClr val="accent3">
                <a:tint val="40000"/>
                <a:alpha val="90000"/>
                <a:hueOff val="3572285"/>
                <a:satOff val="-4598"/>
                <a:lumOff val="-358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3572285"/>
                <a:satOff val="-4598"/>
                <a:lumOff val="-35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1" tIns="152770" rIns="276595" bIns="152771" spcCol="1270" anchor="ctr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The class declaration becomes </a:t>
              </a:r>
              <a:br>
                <a:rPr lang="en-GB" dirty="0">
                  <a:latin typeface="Calibri" panose="020F0502020204030204" pitchFamily="34" charset="0"/>
                </a:rPr>
              </a:br>
              <a:r>
                <a:rPr lang="en-GB" dirty="0">
                  <a:latin typeface="Calibri" panose="020F0502020204030204" pitchFamily="34" charset="0"/>
                  <a:cs typeface="Courier New" panose="02070309020205020404" pitchFamily="49" charset="0"/>
                </a:rPr>
                <a:t>class</a:t>
              </a:r>
              <a:r>
                <a:rPr lang="en-GB" dirty="0">
                  <a:latin typeface="Calibri" panose="020F0502020204030204" pitchFamily="34" charset="0"/>
                </a:rPr>
                <a:t> </a:t>
              </a:r>
              <a:r>
                <a:rPr lang="en-GB" dirty="0" err="1">
                  <a:latin typeface="Calibri" panose="020F0502020204030204" pitchFamily="34" charset="0"/>
                  <a:cs typeface="Courier New" pitchFamily="49" charset="0"/>
                </a:rPr>
                <a:t>IntelliSenseDemo</a:t>
              </a:r>
              <a:r>
                <a:rPr lang="en-GB" dirty="0">
                  <a:latin typeface="Calibri" panose="020F0502020204030204" pitchFamily="34" charset="0"/>
                  <a:cs typeface="Courier New" pitchFamily="49" charset="0"/>
                </a:rPr>
                <a:t> : </a:t>
              </a:r>
              <a:r>
                <a:rPr lang="en-GB" dirty="0" err="1">
                  <a:latin typeface="Calibri" panose="020F0502020204030204" pitchFamily="34" charset="0"/>
                  <a:cs typeface="Courier New" pitchFamily="49" charset="0"/>
                </a:rPr>
                <a:t>TimeZone</a:t>
              </a:r>
              <a:r>
                <a:rPr lang="en-GB" dirty="0">
                  <a:latin typeface="Calibri" panose="020F0502020204030204" pitchFamily="34" charset="0"/>
                </a:rPr>
                <a:t>.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916490" y="3046285"/>
              <a:ext cx="2713773" cy="674623"/>
            </a:xfrm>
            <a:custGeom>
              <a:avLst/>
              <a:gdLst>
                <a:gd name="connsiteX0" fmla="*/ 0 w 2713115"/>
                <a:gd name="connsiteY0" fmla="*/ 142125 h 852734"/>
                <a:gd name="connsiteX1" fmla="*/ 142125 w 2713115"/>
                <a:gd name="connsiteY1" fmla="*/ 0 h 852734"/>
                <a:gd name="connsiteX2" fmla="*/ 2570990 w 2713115"/>
                <a:gd name="connsiteY2" fmla="*/ 0 h 852734"/>
                <a:gd name="connsiteX3" fmla="*/ 2713115 w 2713115"/>
                <a:gd name="connsiteY3" fmla="*/ 142125 h 852734"/>
                <a:gd name="connsiteX4" fmla="*/ 2713115 w 2713115"/>
                <a:gd name="connsiteY4" fmla="*/ 710609 h 852734"/>
                <a:gd name="connsiteX5" fmla="*/ 2570990 w 2713115"/>
                <a:gd name="connsiteY5" fmla="*/ 852734 h 852734"/>
                <a:gd name="connsiteX6" fmla="*/ 142125 w 2713115"/>
                <a:gd name="connsiteY6" fmla="*/ 852734 h 852734"/>
                <a:gd name="connsiteX7" fmla="*/ 0 w 2713115"/>
                <a:gd name="connsiteY7" fmla="*/ 710609 h 852734"/>
                <a:gd name="connsiteX8" fmla="*/ 0 w 2713115"/>
                <a:gd name="connsiteY8" fmla="*/ 142125 h 85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115" h="852734">
                  <a:moveTo>
                    <a:pt x="0" y="142125"/>
                  </a:moveTo>
                  <a:cubicBezTo>
                    <a:pt x="0" y="63632"/>
                    <a:pt x="63632" y="0"/>
                    <a:pt x="142125" y="0"/>
                  </a:cubicBezTo>
                  <a:lnTo>
                    <a:pt x="2570990" y="0"/>
                  </a:lnTo>
                  <a:cubicBezTo>
                    <a:pt x="2649483" y="0"/>
                    <a:pt x="2713115" y="63632"/>
                    <a:pt x="2713115" y="142125"/>
                  </a:cubicBezTo>
                  <a:lnTo>
                    <a:pt x="2713115" y="710609"/>
                  </a:lnTo>
                  <a:cubicBezTo>
                    <a:pt x="2713115" y="789102"/>
                    <a:pt x="2649483" y="852734"/>
                    <a:pt x="2570990" y="852734"/>
                  </a:cubicBezTo>
                  <a:lnTo>
                    <a:pt x="142125" y="852734"/>
                  </a:lnTo>
                  <a:cubicBezTo>
                    <a:pt x="63632" y="852734"/>
                    <a:pt x="0" y="789102"/>
                    <a:pt x="0" y="710609"/>
                  </a:cubicBezTo>
                  <a:lnTo>
                    <a:pt x="0" y="14212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750088"/>
                <a:satOff val="-5627"/>
                <a:lumOff val="-915"/>
                <a:alphaOff val="0"/>
              </a:schemeClr>
            </a:fillRef>
            <a:effectRef idx="0">
              <a:schemeClr val="accent3">
                <a:hueOff val="3750088"/>
                <a:satOff val="-5627"/>
                <a:lumOff val="-915"/>
                <a:alphaOff val="0"/>
              </a:schemeClr>
            </a:effectRef>
            <a:fontRef idx="minor">
              <a:schemeClr val="lt1"/>
            </a:fontRef>
          </p:style>
          <p:txBody>
            <a:bodyPr lIns="102587" tIns="72107" rIns="102587" bIns="72107" spcCol="1270" anchor="ctr"/>
            <a:lstStyle/>
            <a:p>
              <a:pPr marL="342900" indent="-342900" defTabSz="711200">
                <a:lnSpc>
                  <a:spcPct val="90000"/>
                </a:lnSpc>
                <a:spcAft>
                  <a:spcPct val="35000"/>
                </a:spcAft>
                <a:buFont typeface="+mj-lt"/>
                <a:buAutoNum type="arabicPeriod" startAt="2"/>
                <a:defRPr/>
              </a:pPr>
              <a:r>
                <a:rPr lang="en-GB" sz="1600" dirty="0">
                  <a:latin typeface="Calibri" panose="020F0502020204030204" pitchFamily="34" charset="0"/>
                </a:rPr>
                <a:t>Type the following</a:t>
              </a:r>
              <a:br>
                <a:rPr lang="en-GB" sz="1600" dirty="0">
                  <a:latin typeface="Calibri" panose="020F0502020204030204" pitchFamily="34" charset="0"/>
                </a:rPr>
              </a:br>
              <a:r>
                <a:rPr lang="en-GB" sz="1600" dirty="0">
                  <a:latin typeface="Calibri" panose="020F0502020204030204" pitchFamily="34" charset="0"/>
                </a:rPr>
                <a:t>: </a:t>
              </a:r>
              <a:r>
                <a:rPr lang="en-GB" sz="1600" dirty="0" err="1">
                  <a:latin typeface="Calibri" panose="020F0502020204030204" pitchFamily="34" charset="0"/>
                  <a:cs typeface="Courier New" pitchFamily="49" charset="0"/>
                </a:rPr>
                <a:t>TimeZone</a:t>
              </a:r>
              <a:endParaRPr lang="en-US" sz="1600" dirty="0">
                <a:latin typeface="Calibri" panose="020F0502020204030204" pitchFamily="34" charset="0"/>
                <a:cs typeface="Courier New" pitchFamily="49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630263" y="4032029"/>
              <a:ext cx="4822661" cy="392076"/>
            </a:xfrm>
            <a:custGeom>
              <a:avLst/>
              <a:gdLst>
                <a:gd name="connsiteX0" fmla="*/ 65486 w 392906"/>
                <a:gd name="connsiteY0" fmla="*/ 0 h 4823317"/>
                <a:gd name="connsiteX1" fmla="*/ 327420 w 392906"/>
                <a:gd name="connsiteY1" fmla="*/ 0 h 4823317"/>
                <a:gd name="connsiteX2" fmla="*/ 392906 w 392906"/>
                <a:gd name="connsiteY2" fmla="*/ 65486 h 4823317"/>
                <a:gd name="connsiteX3" fmla="*/ 392906 w 392906"/>
                <a:gd name="connsiteY3" fmla="*/ 4823317 h 4823317"/>
                <a:gd name="connsiteX4" fmla="*/ 392906 w 392906"/>
                <a:gd name="connsiteY4" fmla="*/ 4823317 h 4823317"/>
                <a:gd name="connsiteX5" fmla="*/ 0 w 392906"/>
                <a:gd name="connsiteY5" fmla="*/ 4823317 h 4823317"/>
                <a:gd name="connsiteX6" fmla="*/ 0 w 392906"/>
                <a:gd name="connsiteY6" fmla="*/ 4823317 h 4823317"/>
                <a:gd name="connsiteX7" fmla="*/ 0 w 392906"/>
                <a:gd name="connsiteY7" fmla="*/ 65486 h 4823317"/>
                <a:gd name="connsiteX8" fmla="*/ 65486 w 392906"/>
                <a:gd name="connsiteY8" fmla="*/ 0 h 482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2906" h="4823317">
                  <a:moveTo>
                    <a:pt x="392906" y="803911"/>
                  </a:moveTo>
                  <a:lnTo>
                    <a:pt x="392906" y="4019406"/>
                  </a:lnTo>
                  <a:cubicBezTo>
                    <a:pt x="392906" y="4463392"/>
                    <a:pt x="390518" y="4823311"/>
                    <a:pt x="387571" y="4823311"/>
                  </a:cubicBezTo>
                  <a:lnTo>
                    <a:pt x="0" y="4823311"/>
                  </a:lnTo>
                  <a:lnTo>
                    <a:pt x="0" y="4823311"/>
                  </a:lnTo>
                  <a:lnTo>
                    <a:pt x="0" y="6"/>
                  </a:lnTo>
                  <a:lnTo>
                    <a:pt x="0" y="6"/>
                  </a:lnTo>
                  <a:lnTo>
                    <a:pt x="387571" y="6"/>
                  </a:lnTo>
                  <a:cubicBezTo>
                    <a:pt x="390518" y="6"/>
                    <a:pt x="392906" y="359925"/>
                    <a:pt x="392906" y="803911"/>
                  </a:cubicBez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7144569"/>
                <a:satOff val="-9195"/>
                <a:lumOff val="-717"/>
                <a:alphaOff val="0"/>
              </a:schemeClr>
            </a:lnRef>
            <a:fillRef idx="1">
              <a:schemeClr val="accent3">
                <a:tint val="40000"/>
                <a:alpha val="90000"/>
                <a:hueOff val="7144569"/>
                <a:satOff val="-9195"/>
                <a:lumOff val="-717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7144569"/>
                <a:satOff val="-9195"/>
                <a:lumOff val="-717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1" tIns="143005" rIns="266830" bIns="143006" spcCol="1270" anchor="ctr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Click the smart tag that appears below the </a:t>
              </a:r>
              <a:r>
                <a:rPr lang="en-GB" b="1" dirty="0" err="1">
                  <a:latin typeface="Courier New" pitchFamily="49" charset="0"/>
                  <a:cs typeface="Courier New" pitchFamily="49" charset="0"/>
                </a:rPr>
                <a:t>TimeZone</a:t>
              </a:r>
              <a:r>
                <a:rPr lang="en-GB" dirty="0">
                  <a:latin typeface="Calibri" panose="020F0502020204030204" pitchFamily="34" charset="0"/>
                </a:rPr>
                <a:t> class.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916490" y="3924089"/>
              <a:ext cx="2713773" cy="607955"/>
            </a:xfrm>
            <a:custGeom>
              <a:avLst/>
              <a:gdLst>
                <a:gd name="connsiteX0" fmla="*/ 0 w 2713115"/>
                <a:gd name="connsiteY0" fmla="*/ 101459 h 608739"/>
                <a:gd name="connsiteX1" fmla="*/ 101459 w 2713115"/>
                <a:gd name="connsiteY1" fmla="*/ 0 h 608739"/>
                <a:gd name="connsiteX2" fmla="*/ 2611656 w 2713115"/>
                <a:gd name="connsiteY2" fmla="*/ 0 h 608739"/>
                <a:gd name="connsiteX3" fmla="*/ 2713115 w 2713115"/>
                <a:gd name="connsiteY3" fmla="*/ 101459 h 608739"/>
                <a:gd name="connsiteX4" fmla="*/ 2713115 w 2713115"/>
                <a:gd name="connsiteY4" fmla="*/ 507280 h 608739"/>
                <a:gd name="connsiteX5" fmla="*/ 2611656 w 2713115"/>
                <a:gd name="connsiteY5" fmla="*/ 608739 h 608739"/>
                <a:gd name="connsiteX6" fmla="*/ 101459 w 2713115"/>
                <a:gd name="connsiteY6" fmla="*/ 608739 h 608739"/>
                <a:gd name="connsiteX7" fmla="*/ 0 w 2713115"/>
                <a:gd name="connsiteY7" fmla="*/ 507280 h 608739"/>
                <a:gd name="connsiteX8" fmla="*/ 0 w 2713115"/>
                <a:gd name="connsiteY8" fmla="*/ 101459 h 60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3115" h="608739">
                  <a:moveTo>
                    <a:pt x="0" y="101459"/>
                  </a:moveTo>
                  <a:cubicBezTo>
                    <a:pt x="0" y="45425"/>
                    <a:pt x="45425" y="0"/>
                    <a:pt x="101459" y="0"/>
                  </a:cubicBezTo>
                  <a:lnTo>
                    <a:pt x="2611656" y="0"/>
                  </a:lnTo>
                  <a:cubicBezTo>
                    <a:pt x="2667690" y="0"/>
                    <a:pt x="2713115" y="45425"/>
                    <a:pt x="2713115" y="101459"/>
                  </a:cubicBezTo>
                  <a:lnTo>
                    <a:pt x="2713115" y="507280"/>
                  </a:lnTo>
                  <a:cubicBezTo>
                    <a:pt x="2713115" y="563314"/>
                    <a:pt x="2667690" y="608739"/>
                    <a:pt x="2611656" y="608739"/>
                  </a:cubicBezTo>
                  <a:lnTo>
                    <a:pt x="101459" y="608739"/>
                  </a:lnTo>
                  <a:cubicBezTo>
                    <a:pt x="45425" y="608739"/>
                    <a:pt x="0" y="563314"/>
                    <a:pt x="0" y="507280"/>
                  </a:cubicBezTo>
                  <a:lnTo>
                    <a:pt x="0" y="10145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7500176"/>
                <a:satOff val="-11253"/>
                <a:lumOff val="-1830"/>
                <a:alphaOff val="0"/>
              </a:schemeClr>
            </a:fillRef>
            <a:effectRef idx="0">
              <a:schemeClr val="accent3">
                <a:hueOff val="7500176"/>
                <a:satOff val="-11253"/>
                <a:lumOff val="-1830"/>
                <a:alphaOff val="0"/>
              </a:schemeClr>
            </a:effectRef>
            <a:fontRef idx="minor">
              <a:schemeClr val="lt1"/>
            </a:fontRef>
          </p:style>
          <p:txBody>
            <a:bodyPr lIns="90676" tIns="60196" rIns="90676" bIns="60196" spcCol="1270" anchor="ctr"/>
            <a:lstStyle/>
            <a:p>
              <a:pPr marL="342900" indent="-342900" defTabSz="711200">
                <a:lnSpc>
                  <a:spcPct val="90000"/>
                </a:lnSpc>
                <a:spcAft>
                  <a:spcPct val="35000"/>
                </a:spcAft>
                <a:buFont typeface="+mj-lt"/>
                <a:buAutoNum type="arabicPeriod" startAt="3"/>
                <a:defRPr/>
              </a:pPr>
              <a:r>
                <a:rPr lang="en-GB" sz="1600" dirty="0">
                  <a:latin typeface="Calibri" panose="020F0502020204030204" pitchFamily="34" charset="0"/>
                </a:rPr>
                <a:t>Click</a:t>
              </a:r>
              <a:r>
                <a:rPr lang="en-GB" dirty="0">
                  <a:latin typeface="Calibri" panose="020F0502020204030204" pitchFamily="34" charset="0"/>
                </a:rPr>
                <a:t> </a:t>
              </a:r>
              <a:r>
                <a:rPr lang="en-GB" sz="1600" dirty="0">
                  <a:latin typeface="Calibri" panose="020F0502020204030204" pitchFamily="34" charset="0"/>
                </a:rPr>
                <a:t>Smart Tag</a:t>
              </a:r>
              <a:endParaRPr lang="en-US" sz="1600" dirty="0">
                <a:latin typeface="Calibri" panose="020F0502020204030204" pitchFamily="34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3655654" y="4693954"/>
              <a:ext cx="4771880" cy="827008"/>
            </a:xfrm>
            <a:custGeom>
              <a:avLst/>
              <a:gdLst>
                <a:gd name="connsiteX0" fmla="*/ 245517 w 1473072"/>
                <a:gd name="connsiteY0" fmla="*/ 0 h 4771453"/>
                <a:gd name="connsiteX1" fmla="*/ 1227555 w 1473072"/>
                <a:gd name="connsiteY1" fmla="*/ 0 h 4771453"/>
                <a:gd name="connsiteX2" fmla="*/ 1473072 w 1473072"/>
                <a:gd name="connsiteY2" fmla="*/ 245517 h 4771453"/>
                <a:gd name="connsiteX3" fmla="*/ 1473072 w 1473072"/>
                <a:gd name="connsiteY3" fmla="*/ 4771453 h 4771453"/>
                <a:gd name="connsiteX4" fmla="*/ 1473072 w 1473072"/>
                <a:gd name="connsiteY4" fmla="*/ 4771453 h 4771453"/>
                <a:gd name="connsiteX5" fmla="*/ 0 w 1473072"/>
                <a:gd name="connsiteY5" fmla="*/ 4771453 h 4771453"/>
                <a:gd name="connsiteX6" fmla="*/ 0 w 1473072"/>
                <a:gd name="connsiteY6" fmla="*/ 4771453 h 4771453"/>
                <a:gd name="connsiteX7" fmla="*/ 0 w 1473072"/>
                <a:gd name="connsiteY7" fmla="*/ 245517 h 4771453"/>
                <a:gd name="connsiteX8" fmla="*/ 245517 w 1473072"/>
                <a:gd name="connsiteY8" fmla="*/ 0 h 477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072" h="4771453">
                  <a:moveTo>
                    <a:pt x="1473072" y="795259"/>
                  </a:moveTo>
                  <a:lnTo>
                    <a:pt x="1473072" y="3976194"/>
                  </a:lnTo>
                  <a:cubicBezTo>
                    <a:pt x="1473072" y="4415401"/>
                    <a:pt x="1439136" y="4771451"/>
                    <a:pt x="1397274" y="4771451"/>
                  </a:cubicBezTo>
                  <a:lnTo>
                    <a:pt x="0" y="4771451"/>
                  </a:lnTo>
                  <a:lnTo>
                    <a:pt x="0" y="477145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397274" y="2"/>
                  </a:lnTo>
                  <a:cubicBezTo>
                    <a:pt x="1439136" y="2"/>
                    <a:pt x="1473072" y="356052"/>
                    <a:pt x="1473072" y="795259"/>
                  </a:cubicBez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10716854"/>
                <a:satOff val="-13793"/>
                <a:lumOff val="-1075"/>
                <a:alphaOff val="0"/>
              </a:schemeClr>
            </a:lnRef>
            <a:fillRef idx="1">
              <a:schemeClr val="accent3">
                <a:tint val="40000"/>
                <a:alpha val="90000"/>
                <a:hueOff val="10716854"/>
                <a:satOff val="-13793"/>
                <a:lumOff val="-1075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10716854"/>
                <a:satOff val="-13793"/>
                <a:lumOff val="-107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1" tIns="195735" rIns="319559" bIns="195734" anchor="ctr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en-GB" dirty="0">
                  <a:solidFill>
                    <a:srgbClr val="000000"/>
                  </a:solidFill>
                  <a:latin typeface="Calibri" pitchFamily="34" charset="0"/>
                </a:rPr>
                <a:t>IntelliSense provides four override methods from the system-defined </a:t>
              </a:r>
              <a:r>
                <a:rPr lang="en-GB" dirty="0" err="1">
                  <a:solidFill>
                    <a:srgbClr val="000000"/>
                  </a:solidFill>
                  <a:latin typeface="Calibri" pitchFamily="34" charset="0"/>
                  <a:cs typeface="Courier New" pitchFamily="49" charset="0"/>
                </a:rPr>
                <a:t>TimeZone</a:t>
              </a:r>
              <a:r>
                <a:rPr lang="en-GB" dirty="0">
                  <a:solidFill>
                    <a:srgbClr val="000000"/>
                  </a:solidFill>
                  <a:latin typeface="Calibri" pitchFamily="34" charset="0"/>
                </a:rPr>
                <a:t> class to the user-defined </a:t>
              </a:r>
              <a:r>
                <a:rPr lang="en-GB" b="1" dirty="0" err="1">
                  <a:solidFill>
                    <a:srgbClr val="000000"/>
                  </a:solidFill>
                  <a:latin typeface="Calibri" pitchFamily="34" charset="0"/>
                  <a:cs typeface="Courier New" pitchFamily="49" charset="0"/>
                </a:rPr>
                <a:t>IntelliSenseDemo</a:t>
              </a:r>
              <a:r>
                <a:rPr lang="en-GB" dirty="0">
                  <a:solidFill>
                    <a:srgbClr val="000000"/>
                  </a:solidFill>
                  <a:latin typeface="Calibri" pitchFamily="34" charset="0"/>
                </a:rPr>
                <a:t> class.</a:t>
              </a:r>
              <a:endParaRPr lang="en-US" dirty="0">
                <a:solidFill>
                  <a:srgbClr val="000000"/>
                </a:solidFill>
                <a:latin typeface="Calibri" pitchFamily="34" charset="0"/>
              </a:endParaRPr>
            </a:p>
            <a:p>
              <a:pPr marL="114300" lvl="2" indent="-57150" defTabSz="62230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en-US" sz="100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449513" y="4627563"/>
            <a:ext cx="2874962" cy="62865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defTabSz="711200">
              <a:lnSpc>
                <a:spcPct val="90000"/>
              </a:lnSpc>
              <a:spcAft>
                <a:spcPct val="35000"/>
              </a:spcAft>
              <a:buFont typeface="+mj-lt"/>
              <a:buAutoNum type="arabicPeriod" startAt="4"/>
              <a:defRPr/>
            </a:pPr>
            <a:r>
              <a:rPr lang="en-GB" sz="1600" dirty="0">
                <a:latin typeface="Calibri" panose="020F0502020204030204" pitchFamily="34" charset="0"/>
              </a:rPr>
              <a:t>Click Implement abstract </a:t>
            </a:r>
            <a:r>
              <a:rPr lang="en-GB" sz="1600" dirty="0">
                <a:latin typeface="Calibri" panose="020F0502020204030204" pitchFamily="34" charset="0"/>
                <a:cs typeface="Courier New" pitchFamily="49" charset="0"/>
              </a:rPr>
              <a:t>class</a:t>
            </a:r>
            <a:r>
              <a:rPr lang="en-GB" dirty="0">
                <a:latin typeface="Calibri" panose="020F0502020204030204" pitchFamily="34" charset="0"/>
                <a:cs typeface="Courier New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System.TimeZone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 smtClean="0">
                <a:latin typeface="Calibri" panose="020F0502020204030204" pitchFamily="34" charset="0"/>
              </a:rPr>
              <a:t>Implement Abstract Base Class Using IntelliSense 2</a:t>
            </a:r>
            <a:r>
              <a:rPr lang="en-US" altLang="en-US" sz="4000" dirty="0" smtClean="0">
                <a:latin typeface="Calibri" panose="020F0502020204030204" pitchFamily="34" charset="0"/>
              </a:rPr>
              <a:t>-2</a:t>
            </a:r>
            <a:endParaRPr lang="en-IN" alt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17416" name="Conten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1800">
                <a:latin typeface="Calibri" panose="020F0502020204030204" pitchFamily="34" charset="0"/>
                <a:cs typeface="Calibri" panose="020F0502020204030204" pitchFamily="34" charset="0"/>
              </a:rPr>
              <a:t>The following code demonstrates the way the methods of the abstract class </a:t>
            </a:r>
            <a:r>
              <a:rPr lang="en-GB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en-GB" altLang="en-US" sz="1800">
                <a:latin typeface="Calibri" panose="020F0502020204030204" pitchFamily="34" charset="0"/>
                <a:cs typeface="Calibri" panose="020F0502020204030204" pitchFamily="34" charset="0"/>
              </a:rPr>
              <a:t> are invoked automatically by </a:t>
            </a:r>
            <a:r>
              <a:rPr lang="en-GB" altLang="en-US" sz="1800">
                <a:latin typeface="Calibri" panose="020F0502020204030204" pitchFamily="34" charset="0"/>
                <a:cs typeface="Courier New" panose="02070309020205020404" pitchFamily="49" charset="0"/>
              </a:rPr>
              <a:t>IntelliSense</a:t>
            </a:r>
            <a:r>
              <a:rPr lang="en-GB" altLang="en-US" sz="180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41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C64D103-EA6C-4CF4-8F8D-5116A9147B4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415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541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190750" y="1839913"/>
            <a:ext cx="8262938" cy="448945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using System;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GB" sz="1200" spc="-25" dirty="0">
                <a:ea typeface="Calibri"/>
                <a:cs typeface="Courier New" panose="02070309020205020404" pitchFamily="49" charset="0"/>
              </a:rPr>
              <a:t>class </a:t>
            </a:r>
            <a:r>
              <a:rPr lang="en-GB" sz="1200" spc="-25" dirty="0" err="1">
                <a:ea typeface="Calibri"/>
                <a:cs typeface="Courier New" panose="02070309020205020404" pitchFamily="49" charset="0"/>
              </a:rPr>
              <a:t>IntelliSenseDemo</a:t>
            </a:r>
            <a:r>
              <a:rPr lang="en-GB" sz="1200" spc="-25" dirty="0">
                <a:ea typeface="Calibri"/>
                <a:cs typeface="Courier New" panose="02070309020205020404" pitchFamily="49" charset="0"/>
              </a:rPr>
              <a:t> : </a:t>
            </a:r>
            <a:r>
              <a:rPr lang="en-GB" sz="1200" spc="-25" dirty="0" err="1">
                <a:ea typeface="Calibri"/>
                <a:cs typeface="Courier New" panose="02070309020205020404" pitchFamily="49" charset="0"/>
              </a:rPr>
              <a:t>TimeZone</a:t>
            </a:r>
            <a:r>
              <a:rPr lang="en-GB" sz="1200" spc="-25" dirty="0">
                <a:ea typeface="Calibri"/>
                <a:cs typeface="Courier New" panose="02070309020205020404" pitchFamily="49" charset="0"/>
              </a:rPr>
              <a:t> </a:t>
            </a:r>
            <a:br>
              <a:rPr lang="en-GB" sz="1200" spc="-25" dirty="0">
                <a:ea typeface="Calibri"/>
                <a:cs typeface="Courier New" panose="02070309020205020404" pitchFamily="49" charset="0"/>
              </a:rPr>
            </a:br>
            <a:r>
              <a:rPr lang="en-GB" sz="1200" spc="-25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lvl="1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override string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DaylightName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685800">
              <a:lnSpc>
                <a:spcPct val="115000"/>
              </a:lnSpc>
              <a:defRPr/>
            </a:pPr>
            <a:r>
              <a:rPr lang="en-GB" sz="1200" spc="-20" dirty="0">
                <a:ea typeface="Calibri"/>
                <a:cs typeface="Courier New" panose="02070309020205020404" pitchFamily="49" charset="0"/>
              </a:rPr>
              <a:t>get { throw new Exception("The method or operation is not </a:t>
            </a:r>
            <a:r>
              <a:rPr lang="en-GB" sz="1200" spc="-40" dirty="0">
                <a:ea typeface="Calibri"/>
                <a:cs typeface="Courier New" panose="02070309020205020404" pitchFamily="49" charset="0"/>
              </a:rPr>
              <a:t>implemented."); 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4000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4000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override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System.Globalization.DaylightTime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GetDaylightChanges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(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int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year)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4000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{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6858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throw new Exception("The method or operation is not implemented.");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lvl="1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lvl="1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override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TimeSpan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GetUtcOffset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(DateTime time)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6286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throw new Exception("The method or operation is not implemented.");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45720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lvl="1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public override string </a:t>
            </a:r>
            <a:r>
              <a:rPr lang="en-GB" sz="1200" dirty="0" err="1">
                <a:ea typeface="Calibri"/>
                <a:cs typeface="Courier New" panose="02070309020205020404" pitchFamily="49" charset="0"/>
              </a:rPr>
              <a:t>StandardName</a:t>
            </a:r>
            <a:r>
              <a:rPr lang="en-GB" sz="1200" dirty="0">
                <a:ea typeface="Calibri"/>
                <a:cs typeface="Courier New" panose="02070309020205020404" pitchFamily="49" charset="0"/>
              </a:rPr>
              <a:t> </a:t>
            </a:r>
            <a:br>
              <a:rPr lang="en-GB" sz="1200" dirty="0">
                <a:ea typeface="Calibri"/>
                <a:cs typeface="Courier New" panose="02070309020205020404" pitchFamily="49" charset="0"/>
              </a:rPr>
            </a:br>
            <a:r>
              <a:rPr lang="en-GB" sz="1200" dirty="0">
                <a:ea typeface="Calibri"/>
                <a:cs typeface="Courier New" panose="02070309020205020404" pitchFamily="49" charset="0"/>
              </a:rPr>
              <a:t>{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marL="742950">
              <a:lnSpc>
                <a:spcPct val="115000"/>
              </a:lnSpc>
              <a:defRPr/>
            </a:pPr>
            <a:r>
              <a:rPr lang="en-GB" sz="1200" spc="-20" dirty="0">
                <a:ea typeface="Calibri"/>
                <a:cs typeface="Courier New" panose="02070309020205020404" pitchFamily="49" charset="0"/>
              </a:rPr>
              <a:t>get { throw new Exception("The method or operation is not </a:t>
            </a:r>
            <a:r>
              <a:rPr lang="en-GB" sz="1200" spc="-40" dirty="0">
                <a:ea typeface="Calibri"/>
                <a:cs typeface="Courier New" panose="02070309020205020404" pitchFamily="49" charset="0"/>
              </a:rPr>
              <a:t>implemented."); 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 indent="400050"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GB" sz="1200" dirty="0">
                <a:ea typeface="Calibri"/>
                <a:cs typeface="Courier New" panose="02070309020205020404" pitchFamily="49" charset="0"/>
              </a:rPr>
              <a:t>} </a:t>
            </a:r>
            <a:endParaRPr lang="en-US" sz="1200" dirty="0"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17418" name="Text Box 4"/>
          <p:cNvSpPr txBox="1">
            <a:spLocks noChangeArrowheads="1"/>
          </p:cNvSpPr>
          <p:nvPr/>
        </p:nvSpPr>
        <p:spPr bwMode="auto">
          <a:xfrm>
            <a:off x="2190750" y="136207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7717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Abstract Methods 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000">
                <a:latin typeface="Calibri" panose="020F0502020204030204" pitchFamily="34" charset="0"/>
              </a:rPr>
              <a:t>The methods in the abstract class that are declared without a body are termed as abstract methods.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Following are the features of the abstract methods: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6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1843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C50DA11-3427-43DF-82E5-CE260F04BE4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914524" y="2152651"/>
          <a:ext cx="8448676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84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Abstract Methods 2-2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400">
                <a:latin typeface="Calibri" panose="020F0502020204030204" pitchFamily="34" charset="0"/>
              </a:rPr>
              <a:t>The following figure displays an example of abstract methods: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1946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EB764D8-74C6-4FD3-A8E2-4DDDA9278FC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464" name="Picture 6" descr="Capture8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" t="5479" r="6026" b="7988"/>
          <a:stretch>
            <a:fillRect/>
          </a:stretch>
        </p:blipFill>
        <p:spPr bwMode="auto">
          <a:xfrm>
            <a:off x="2819401" y="1689100"/>
            <a:ext cx="707866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8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Multiple Inheritance through Interfaces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 subclass in C# cannot inherit two or more base classes because C# does not support multiple inheritance.</a:t>
            </a: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To overcome this drawback, interfaces were introduced. </a:t>
            </a: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A class in C# can implement multiple interfaces.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2048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AB33ED0-7224-47CE-A2FA-DF99A2C41DE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6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Purpose of Interfaces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Consider a class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en-US" sz="2000">
                <a:latin typeface="Calibri" panose="020F0502020204030204" pitchFamily="34" charset="0"/>
              </a:rPr>
              <a:t> that needs to inherit features of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Canine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altLang="en-US" sz="2000">
                <a:latin typeface="Calibri" panose="020F0502020204030204" pitchFamily="34" charset="0"/>
              </a:rPr>
              <a:t> classes.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en-US" sz="2000">
                <a:latin typeface="Calibri" panose="020F0502020204030204" pitchFamily="34" charset="0"/>
              </a:rPr>
              <a:t> class cannot inherit methods of both these classes as C# does not support multiple inheritance.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However, if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Canine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en-US" altLang="en-US" sz="2000">
                <a:latin typeface="Calibri" panose="020F0502020204030204" pitchFamily="34" charset="0"/>
              </a:rPr>
              <a:t> are declared as interfaces, the class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en-US" sz="2000">
                <a:latin typeface="Calibri" panose="020F0502020204030204" pitchFamily="34" charset="0"/>
              </a:rPr>
              <a:t> can implement methods from both the interfaces.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The following figure displays an example of subclasses with interfaces in C#: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2151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90B4DE9-A5BF-4F67-BEA6-11CF2C49F52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19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512" name="Picture 5" descr="Capture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" b="3169"/>
          <a:stretch>
            <a:fillRect/>
          </a:stretch>
        </p:blipFill>
        <p:spPr bwMode="auto">
          <a:xfrm>
            <a:off x="3733800" y="2971800"/>
            <a:ext cx="39624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47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IN" altLang="en-US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Define and describe abstract classes</a:t>
            </a: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Explain interfaces </a:t>
            </a: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Compare abstract classes and interfaces</a:t>
            </a:r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200">
              <a:latin typeface="Arial" panose="020B0604020202020204" pitchFamily="34" charset="0"/>
            </a:endParaRPr>
          </a:p>
          <a:p>
            <a:pPr eaLnBrk="1" hangingPunct="1"/>
            <a:endParaRPr lang="en-US" altLang="en-US" sz="2200">
              <a:latin typeface="Arial" panose="020B0604020202020204" pitchFamily="34" charset="0"/>
            </a:endParaRPr>
          </a:p>
          <a:p>
            <a:pPr eaLnBrk="1" hangingPunct="1"/>
            <a:endParaRPr lang="en-US" altLang="en-US" sz="2200">
              <a:latin typeface="Arial" panose="020B0604020202020204" pitchFamily="34" charset="0"/>
            </a:endParaRPr>
          </a:p>
          <a:p>
            <a:pPr eaLnBrk="1" hangingPunct="1"/>
            <a:endParaRPr lang="en-US" altLang="en-US" sz="2200">
              <a:latin typeface="Arial" panose="020B0604020202020204" pitchFamily="34" charset="0"/>
            </a:endParaRPr>
          </a:p>
        </p:txBody>
      </p:sp>
      <p:sp>
        <p:nvSpPr>
          <p:cNvPr id="410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5532626-53EE-43F1-871B-1AAAE66107D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4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Interfaces 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An interface contains only abstract members that cannot implement any method.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An interface cannot be instantiated but can only be inherited by classes or other interfaces.</a:t>
            </a:r>
          </a:p>
          <a:p>
            <a:pPr eaLnBrk="1" hangingPunct="1"/>
            <a:r>
              <a:rPr lang="en-GB" altLang="en-US" sz="2000">
                <a:latin typeface="Calibri" panose="020F0502020204030204" pitchFamily="34" charset="0"/>
              </a:rPr>
              <a:t>An interface is declared using the keyword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GB" altLang="en-US" sz="2000">
                <a:latin typeface="Calibri" panose="020F0502020204030204" pitchFamily="34" charset="0"/>
              </a:rPr>
              <a:t>.</a:t>
            </a:r>
          </a:p>
          <a:p>
            <a:pPr eaLnBrk="1" hangingPunct="1"/>
            <a:r>
              <a:rPr lang="en-GB" altLang="en-US" sz="2000">
                <a:latin typeface="Calibri" panose="020F0502020204030204" pitchFamily="34" charset="0"/>
              </a:rPr>
              <a:t>In C#, by default, all members declared in an interface have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GB" altLang="en-US" sz="2000">
                <a:latin typeface="Calibri" panose="020F0502020204030204" pitchFamily="34" charset="0"/>
              </a:rPr>
              <a:t> as the access modifier.</a:t>
            </a:r>
            <a:endParaRPr lang="en-US" altLang="en-US" sz="2000">
              <a:latin typeface="Calibri" panose="020F0502020204030204" pitchFamily="34" charset="0"/>
            </a:endParaRPr>
          </a:p>
          <a:p>
            <a:pPr eaLnBrk="1" hangingPunct="1"/>
            <a:r>
              <a:rPr lang="en-GB" altLang="en-US" sz="2000">
                <a:latin typeface="Calibri" panose="020F0502020204030204" pitchFamily="34" charset="0"/>
              </a:rPr>
              <a:t>The following figure displays an example of an interface:</a:t>
            </a: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2253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39E4CD0-CB11-4655-A93C-DCEAAF701B4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536" name="Picture 5" descr="Capture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t="5154" r="4701" b="13918"/>
          <a:stretch>
            <a:fillRect/>
          </a:stretch>
        </p:blipFill>
        <p:spPr bwMode="auto">
          <a:xfrm>
            <a:off x="2800350" y="3505200"/>
            <a:ext cx="62674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1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Interfaces 2-2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Calibri" panose="020F0502020204030204" pitchFamily="34" charset="0"/>
              </a:rPr>
              <a:t>The following syntax is used to declare an interface:</a:t>
            </a:r>
          </a:p>
          <a:p>
            <a:pPr eaLnBrk="1" hangingPunct="1">
              <a:defRPr/>
            </a:pPr>
            <a:endParaRPr lang="en-GB" sz="2000" dirty="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anose="020F0502020204030204" pitchFamily="34" charset="0"/>
            </a:endParaRPr>
          </a:p>
          <a:p>
            <a:pPr marL="400050" indent="0">
              <a:buNone/>
              <a:defRPr/>
            </a:pPr>
            <a:r>
              <a:rPr lang="en-US" sz="2000" dirty="0">
                <a:latin typeface="Calibri" panose="020F0502020204030204" pitchFamily="34" charset="0"/>
              </a:rPr>
              <a:t>where,</a:t>
            </a:r>
          </a:p>
          <a:p>
            <a:pPr lvl="1" eaLnBrk="1" hangingPunct="1"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>
                <a:latin typeface="Calibri" panose="020F0502020204030204" pitchFamily="34" charset="0"/>
              </a:rPr>
              <a:t>Declares an interface.</a:t>
            </a:r>
          </a:p>
          <a:p>
            <a:pPr lvl="1" eaLnBrk="1" hangingPunct="1"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InterfaceName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>
                <a:latin typeface="Calibri" panose="020F0502020204030204" pitchFamily="34" charset="0"/>
              </a:rPr>
              <a:t>Is the name of the interface.</a:t>
            </a:r>
          </a:p>
          <a:p>
            <a:pPr eaLnBrk="1" hangingPunct="1">
              <a:defRPr/>
            </a:pPr>
            <a:r>
              <a:rPr lang="en-US" sz="2000" dirty="0" smtClean="0">
                <a:latin typeface="Calibri" panose="020F0502020204030204" pitchFamily="34" charset="0"/>
              </a:rPr>
              <a:t>The </a:t>
            </a:r>
            <a:r>
              <a:rPr lang="en-US" sz="2000" dirty="0">
                <a:latin typeface="Calibri" panose="020F0502020204030204" pitchFamily="34" charset="0"/>
              </a:rPr>
              <a:t>following code declares an interface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US" sz="2000" dirty="0">
                <a:latin typeface="Calibri" panose="020F0502020204030204" pitchFamily="34" charset="0"/>
              </a:rPr>
              <a:t>:</a:t>
            </a: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 smtClean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GB" sz="2000" dirty="0" smtClean="0">
                <a:latin typeface="Calibri" panose="020F0502020204030204" pitchFamily="34" charset="0"/>
              </a:rPr>
              <a:t>In </a:t>
            </a:r>
            <a:r>
              <a:rPr lang="en-GB" sz="2000" dirty="0">
                <a:latin typeface="Calibri" panose="020F0502020204030204" pitchFamily="34" charset="0"/>
              </a:rPr>
              <a:t>the code:</a:t>
            </a:r>
          </a:p>
          <a:p>
            <a:pPr lvl="1" eaLnBrk="1" hangingPunct="1">
              <a:defRPr/>
            </a:pPr>
            <a:r>
              <a:rPr lang="en-GB" sz="1600" dirty="0">
                <a:latin typeface="Calibri" panose="020F0502020204030204" pitchFamily="34" charset="0"/>
              </a:rPr>
              <a:t>The interface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alibri" panose="020F0502020204030204" pitchFamily="34" charset="0"/>
              </a:rPr>
              <a:t>is declared which contains an abstract method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AnimalType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1600" dirty="0">
                <a:latin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2355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9A9984CF-11CA-4EAA-A2D6-C73C1FC770C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560" name="Text Box 6"/>
          <p:cNvSpPr txBox="1">
            <a:spLocks noChangeArrowheads="1"/>
          </p:cNvSpPr>
          <p:nvPr/>
        </p:nvSpPr>
        <p:spPr bwMode="auto">
          <a:xfrm>
            <a:off x="2209800" y="4740275"/>
            <a:ext cx="7239000" cy="838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en-US" sz="1100"/>
              <a:t>interface IAnimal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en-US" sz="1100"/>
              <a:t>{ 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en-US" sz="1100"/>
              <a:t>void AnimalType();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en-US" sz="1100"/>
              <a:t>}</a:t>
            </a:r>
          </a:p>
        </p:txBody>
      </p:sp>
      <p:sp>
        <p:nvSpPr>
          <p:cNvPr id="23561" name="Text Box 6"/>
          <p:cNvSpPr txBox="1">
            <a:spLocks noChangeArrowheads="1"/>
          </p:cNvSpPr>
          <p:nvPr/>
        </p:nvSpPr>
        <p:spPr bwMode="auto">
          <a:xfrm>
            <a:off x="2209800" y="1600200"/>
            <a:ext cx="7239000" cy="914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interface &lt;InterfaceName&gt;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{ 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//interface members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GB" altLang="en-US" sz="1200">
                <a:solidFill>
                  <a:srgbClr val="000000"/>
                </a:solidFill>
                <a:cs typeface="Calibri" panose="020F0502020204030204" pitchFamily="34" charset="0"/>
              </a:rPr>
              <a:t>}</a:t>
            </a:r>
            <a:endParaRPr lang="en-US" altLang="en-US" sz="1200"/>
          </a:p>
        </p:txBody>
      </p:sp>
      <p:sp>
        <p:nvSpPr>
          <p:cNvPr id="23562" name="Text Box 4"/>
          <p:cNvSpPr txBox="1">
            <a:spLocks noChangeArrowheads="1"/>
          </p:cNvSpPr>
          <p:nvPr/>
        </p:nvSpPr>
        <p:spPr bwMode="auto">
          <a:xfrm>
            <a:off x="2209800" y="11430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23563" name="Text Box 4"/>
          <p:cNvSpPr txBox="1">
            <a:spLocks noChangeArrowheads="1"/>
          </p:cNvSpPr>
          <p:nvPr/>
        </p:nvSpPr>
        <p:spPr bwMode="auto">
          <a:xfrm>
            <a:off x="2209800" y="435927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44349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Implementing an Interface</a:t>
            </a:r>
            <a:r>
              <a:rPr lang="en-US" altLang="en-US" smtClean="0">
                <a:latin typeface="Calibri" panose="020F0502020204030204" pitchFamily="34" charset="0"/>
              </a:rPr>
              <a:t> 1-4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700">
                <a:latin typeface="Calibri" panose="020F0502020204030204" pitchFamily="34" charset="0"/>
              </a:rPr>
              <a:t>An interface is implemented by a class in a way similar to inheriting a class.</a:t>
            </a:r>
          </a:p>
          <a:p>
            <a:pPr eaLnBrk="1" hangingPunct="1"/>
            <a:r>
              <a:rPr lang="en-US" altLang="en-US" sz="1700">
                <a:latin typeface="Calibri" panose="020F0502020204030204" pitchFamily="34" charset="0"/>
              </a:rPr>
              <a:t>When implementing an interface in a class, implement all the abstract methods declared in the interface. If all the methods are not implemented, the class cannot be compiled. </a:t>
            </a:r>
          </a:p>
          <a:p>
            <a:pPr eaLnBrk="1" hangingPunct="1"/>
            <a:r>
              <a:rPr lang="en-US" altLang="en-US" sz="1700">
                <a:latin typeface="Calibri" panose="020F0502020204030204" pitchFamily="34" charset="0"/>
              </a:rPr>
              <a:t>The methods implemented in the class should be declared with the same name and signature as defined in the interface. </a:t>
            </a:r>
          </a:p>
          <a:p>
            <a:pPr eaLnBrk="1" hangingPunct="1"/>
            <a:r>
              <a:rPr lang="en-US" altLang="en-US" sz="1700">
                <a:latin typeface="Calibri" panose="020F0502020204030204" pitchFamily="34" charset="0"/>
              </a:rPr>
              <a:t>The following figure displays the implementation of an interface: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2458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5335537-357D-4C93-9398-23EC77D7599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4584" name="Picture 5" descr="Capture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9549" r="2208" b="3320"/>
          <a:stretch>
            <a:fillRect/>
          </a:stretch>
        </p:blipFill>
        <p:spPr bwMode="auto">
          <a:xfrm>
            <a:off x="3124200" y="2590800"/>
            <a:ext cx="55626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Implementing an Interface 2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anose="020F0502020204030204" pitchFamily="34" charset="0"/>
              </a:rPr>
              <a:t> The following syntax is used to implement an interface:</a:t>
            </a:r>
          </a:p>
          <a:p>
            <a:pPr eaLnBrk="1" hangingPunct="1"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sz="2400" dirty="0">
                <a:latin typeface="Calibri" panose="020F050202020403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marL="400050" indent="0">
              <a:buNone/>
              <a:defRPr/>
            </a:pPr>
            <a:r>
              <a:rPr lang="en-US" sz="2400" dirty="0">
                <a:latin typeface="Calibri" panose="020F0502020204030204" pitchFamily="34" charset="0"/>
              </a:rPr>
              <a:t>where,</a:t>
            </a:r>
          </a:p>
          <a:p>
            <a:pPr lvl="1" eaLnBrk="1" hangingPunct="1">
              <a:defRPr/>
            </a:pP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InterfaceName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: </a:t>
            </a:r>
            <a:r>
              <a:rPr lang="en-GB" sz="2000" dirty="0">
                <a:latin typeface="Calibri" panose="020F0502020204030204" pitchFamily="34" charset="0"/>
              </a:rPr>
              <a:t>Specifies the name of the interface.</a:t>
            </a:r>
            <a:endParaRPr lang="en-US" sz="2000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endParaRPr lang="en-GB" sz="1400" dirty="0">
              <a:latin typeface="Calibri" panose="020F0502020204030204" pitchFamily="34" charset="0"/>
            </a:endParaRPr>
          </a:p>
        </p:txBody>
      </p:sp>
      <p:sp>
        <p:nvSpPr>
          <p:cNvPr id="2560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B56BD55-F76B-47B0-8B49-029815A7815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608" name="Text Box 6"/>
          <p:cNvSpPr txBox="1">
            <a:spLocks noChangeArrowheads="1"/>
          </p:cNvSpPr>
          <p:nvPr/>
        </p:nvSpPr>
        <p:spPr bwMode="auto">
          <a:xfrm>
            <a:off x="2209800" y="1996758"/>
            <a:ext cx="7239000" cy="10668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class &lt;ClassName&gt; : &lt;InterfaceName&gt;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{ 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//Implement the interface methods. 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US" altLang="en-US" sz="1200">
                <a:solidFill>
                  <a:srgbClr val="000000"/>
                </a:solidFill>
                <a:cs typeface="Calibri" panose="020F0502020204030204" pitchFamily="34" charset="0"/>
              </a:rPr>
              <a:t>//Define class members.</a:t>
            </a:r>
            <a:endParaRPr lang="en-US" altLang="en-US" sz="12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GB" altLang="en-US" sz="1200">
                <a:solidFill>
                  <a:srgbClr val="000000"/>
                </a:solidFill>
                <a:cs typeface="Calibri" panose="020F0502020204030204" pitchFamily="34" charset="0"/>
              </a:rPr>
              <a:t>}</a:t>
            </a:r>
            <a:endParaRPr lang="en-US" altLang="en-US" sz="1200"/>
          </a:p>
        </p:txBody>
      </p:sp>
      <p:sp>
        <p:nvSpPr>
          <p:cNvPr id="25609" name="Text Box 4"/>
          <p:cNvSpPr txBox="1">
            <a:spLocks noChangeArrowheads="1"/>
          </p:cNvSpPr>
          <p:nvPr/>
        </p:nvSpPr>
        <p:spPr bwMode="auto">
          <a:xfrm>
            <a:off x="2209800" y="1539558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8364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Implementing an Interface 3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6631" name="Conten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>
                <a:latin typeface="Calibri" panose="020F0502020204030204" pitchFamily="34" charset="0"/>
              </a:rPr>
              <a:t>The following code declares an interface </a:t>
            </a:r>
            <a:r>
              <a:rPr lang="en-GB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GB" altLang="en-US" sz="2000" b="1" dirty="0">
                <a:latin typeface="Calibri" panose="020F0502020204030204" pitchFamily="34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</a:rPr>
              <a:t>and</a:t>
            </a:r>
            <a:r>
              <a:rPr lang="en-US" alt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2000" dirty="0">
                <a:latin typeface="Calibri" panose="020F0502020204030204" pitchFamily="34" charset="0"/>
              </a:rPr>
              <a:t>implements it in the class 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altLang="en-US" sz="2000" dirty="0">
                <a:latin typeface="Calibri" panose="020F0502020204030204" pitchFamily="34" charset="0"/>
              </a:rPr>
              <a:t>:</a:t>
            </a: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endParaRPr lang="en-US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Can be housed with human beings</a:t>
            </a:r>
          </a:p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  <p:sp>
        <p:nvSpPr>
          <p:cNvPr id="2663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187F042-3CFB-4BD8-AECB-8559007DB3F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2177143" y="1669257"/>
            <a:ext cx="7467600" cy="30321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interface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IAnimal</a:t>
            </a: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2286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void Habitat();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algn="just">
              <a:lnSpc>
                <a:spcPct val="70000"/>
              </a:lnSpc>
              <a:defRPr/>
            </a:pP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class Dog :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IAnimal</a:t>
            </a: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public void Habitat()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51435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(“Can be housed with human beings”);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static void Main(string[]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args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)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457200" algn="just">
              <a:lnSpc>
                <a:spcPct val="70000"/>
              </a:lnSpc>
              <a:defRPr/>
            </a:pPr>
            <a:endParaRPr lang="en-US" dirty="0">
              <a:ea typeface="Calibri"/>
              <a:cs typeface="Courier New" panose="02070309020205020404" pitchFamily="49" charset="0"/>
            </a:endParaRP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Dog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objDog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= new Dog();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objDog.GetType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().Name);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objDog.Habitat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(); </a:t>
            </a:r>
          </a:p>
          <a:p>
            <a:pPr indent="28575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}</a:t>
            </a:r>
            <a:endParaRPr lang="en-US" dirty="0">
              <a:ea typeface="Calibri"/>
              <a:cs typeface="Courier New" panose="02070309020205020404" pitchFamily="49" charset="0"/>
            </a:endParaRPr>
          </a:p>
        </p:txBody>
      </p:sp>
      <p:sp>
        <p:nvSpPr>
          <p:cNvPr id="26633" name="Text Box 4"/>
          <p:cNvSpPr txBox="1">
            <a:spLocks noChangeArrowheads="1"/>
          </p:cNvSpPr>
          <p:nvPr/>
        </p:nvSpPr>
        <p:spPr bwMode="auto">
          <a:xfrm>
            <a:off x="2177143" y="1196182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6634" name="Text Box 4"/>
          <p:cNvSpPr txBox="1">
            <a:spLocks noChangeArrowheads="1"/>
          </p:cNvSpPr>
          <p:nvPr/>
        </p:nvSpPr>
        <p:spPr bwMode="auto">
          <a:xfrm>
            <a:off x="729343" y="484386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302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Implementing an Interface 4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code creates an interface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IAnimal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declares the method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Habitat()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class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Dog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implements the interface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IAnimal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its method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Habitat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Main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()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of the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Dog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class, the class name is displayed using the object and then, the method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Habitat()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invoked using the instance of the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Dog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class.</a:t>
            </a:r>
            <a:endParaRPr lang="en-US" altLang="en-US" sz="2000">
              <a:latin typeface="Arial" panose="020B060402020202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US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</p:txBody>
      </p:sp>
      <p:sp>
        <p:nvSpPr>
          <p:cNvPr id="2765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1596BAC-1AF9-4FE3-AF08-E5CD872E6AE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Interfaces and Multiple Inheritance 1-3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Multiple interfaces can be implemented in a single class which provides the functionality of multiple inheritance. 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You can implement multiple interfaces by placing commas between the interface names while implementing them in a class.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A class implementing multiple interfaces has to implement all abstract methods declared in the interfaces.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GB" altLang="en-US" sz="1800">
                <a:latin typeface="Calibri" panose="020F0502020204030204" pitchFamily="34" charset="0"/>
              </a:rPr>
              <a:t> keyword is not used while implementing abstract methods of an interface.</a:t>
            </a:r>
            <a:endParaRPr lang="en-US" altLang="en-US" sz="1800">
              <a:latin typeface="Calibri" panose="020F0502020204030204" pitchFamily="34" charset="0"/>
            </a:endParaRPr>
          </a:p>
          <a:p>
            <a:r>
              <a:rPr lang="en-US" altLang="en-US" sz="1800">
                <a:latin typeface="Calibri" panose="020F0502020204030204" pitchFamily="34" charset="0"/>
              </a:rPr>
              <a:t>The following figure displays the concept of multiple inheritance using interfaces:</a:t>
            </a: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2867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99D8121-39A6-4F95-BA55-5959FF5A86F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8680" name="Picture 7" descr="Capture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6" b="4556"/>
          <a:stretch>
            <a:fillRect/>
          </a:stretch>
        </p:blipFill>
        <p:spPr bwMode="auto">
          <a:xfrm>
            <a:off x="3352800" y="3098256"/>
            <a:ext cx="4343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2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Interfaces and Multiple Inheritance 2-3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The following syntax is used to implement multiple interfaces:</a:t>
            </a:r>
            <a:endParaRPr lang="en-GB" altLang="en-US" sz="24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where,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Interface1: </a:t>
            </a:r>
            <a:r>
              <a:rPr lang="en-US" altLang="en-US" sz="2000">
                <a:latin typeface="Calibri" panose="020F0502020204030204" pitchFamily="34" charset="0"/>
              </a:rPr>
              <a:t>Specifies the name of the first interface.</a:t>
            </a:r>
          </a:p>
          <a:p>
            <a:pPr lvl="1"/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Interface2: </a:t>
            </a:r>
            <a:r>
              <a:rPr lang="en-GB" altLang="en-US" sz="2000">
                <a:latin typeface="Calibri" panose="020F0502020204030204" pitchFamily="34" charset="0"/>
              </a:rPr>
              <a:t>Specifies the name of the second interface.</a:t>
            </a:r>
            <a:endParaRPr lang="en-US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70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D360539-EEEB-464B-B552-7FD885622CD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704" name="Text Box 6"/>
          <p:cNvSpPr txBox="1">
            <a:spLocks noChangeArrowheads="1"/>
          </p:cNvSpPr>
          <p:nvPr/>
        </p:nvSpPr>
        <p:spPr bwMode="auto">
          <a:xfrm>
            <a:off x="2209800" y="1752600"/>
            <a:ext cx="7239000" cy="10668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1600">
                <a:cs typeface="Courier New" panose="02070309020205020404" pitchFamily="49" charset="0"/>
              </a:rPr>
              <a:t>class &lt;ClassName&gt; : &lt;Interface1&gt;, &lt;Interface2&gt;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>
                <a:cs typeface="Courier New" panose="02070309020205020404" pitchFamily="49" charset="0"/>
              </a:rPr>
              <a:t>{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600">
                <a:cs typeface="Courier New" panose="02070309020205020404" pitchFamily="49" charset="0"/>
              </a:rPr>
              <a:t>//Implement the interface methods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1600">
                <a:cs typeface="Courier New" panose="02070309020205020404" pitchFamily="49" charset="0"/>
              </a:rPr>
              <a:t>}</a:t>
            </a:r>
          </a:p>
          <a:p>
            <a:endParaRPr lang="en-US" altLang="en-US" sz="1600"/>
          </a:p>
        </p:txBody>
      </p:sp>
      <p:sp>
        <p:nvSpPr>
          <p:cNvPr id="29705" name="Text Box 4"/>
          <p:cNvSpPr txBox="1">
            <a:spLocks noChangeArrowheads="1"/>
          </p:cNvSpPr>
          <p:nvPr/>
        </p:nvSpPr>
        <p:spPr bwMode="auto">
          <a:xfrm>
            <a:off x="2209800" y="12192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5675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Interfaces and Multiple Inheritance 3-3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>
                <a:latin typeface="Calibri" pitchFamily="34" charset="0"/>
              </a:rPr>
              <a:t>The following code declares and implements multiple interfaces:</a:t>
            </a: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1428750" indent="57150">
              <a:buNone/>
              <a:defRPr/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1428750" indent="57150"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The Crocodile eats flesh</a:t>
            </a:r>
          </a:p>
          <a:p>
            <a:pPr marL="1485900" indent="0">
              <a:buNone/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The Crocodile can swim four times faster than an Olympic swimmer</a:t>
            </a:r>
            <a:endParaRPr lang="en-GB" sz="2000" dirty="0">
              <a:latin typeface="Calibri" pitchFamily="34" charset="0"/>
            </a:endParaRPr>
          </a:p>
        </p:txBody>
      </p:sp>
      <p:sp>
        <p:nvSpPr>
          <p:cNvPr id="3072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84FA9F3-AAC9-487D-A4DE-EE286EC100F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209800" y="1676400"/>
            <a:ext cx="8243888" cy="3163888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interface </a:t>
            </a:r>
            <a:r>
              <a:rPr lang="en-US" sz="1100" dirty="0" err="1">
                <a:latin typeface="Courier New"/>
                <a:ea typeface="Calibri"/>
              </a:rPr>
              <a:t>ITerrestrialAnimal</a:t>
            </a:r>
            <a:r>
              <a:rPr lang="en-US" sz="1100" dirty="0">
                <a:latin typeface="Courier New"/>
                <a:ea typeface="Calibri"/>
              </a:rPr>
              <a:t> 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void Eat();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interface </a:t>
            </a:r>
            <a:r>
              <a:rPr lang="en-US" sz="1100" dirty="0" err="1">
                <a:latin typeface="Courier New"/>
                <a:ea typeface="Calibri"/>
              </a:rPr>
              <a:t>IMarineAnimal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void Swim();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class Crocodile : </a:t>
            </a:r>
            <a:r>
              <a:rPr lang="en-US" sz="1100" dirty="0" err="1">
                <a:latin typeface="Courier New"/>
                <a:ea typeface="Calibri"/>
              </a:rPr>
              <a:t>ITerrestrialAnimal</a:t>
            </a:r>
            <a:r>
              <a:rPr lang="en-US" sz="1100" dirty="0">
                <a:latin typeface="Courier New"/>
                <a:ea typeface="Calibri"/>
              </a:rPr>
              <a:t>, </a:t>
            </a:r>
            <a:r>
              <a:rPr lang="en-US" sz="1100" dirty="0" err="1">
                <a:latin typeface="Courier New"/>
                <a:ea typeface="Calibri"/>
              </a:rPr>
              <a:t>IMarineAnimal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public void Eat()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514350" algn="just">
              <a:lnSpc>
                <a:spcPct val="70000"/>
              </a:lnSpc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(“The Crocodile eats flesh”);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}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public void Swim()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514350" algn="just">
              <a:lnSpc>
                <a:spcPct val="70000"/>
              </a:lnSpc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(“The Crocodile can swim four times faster than an Olympic swimmer”);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}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static void Main(string[] </a:t>
            </a:r>
            <a:r>
              <a:rPr lang="en-US" sz="1100" dirty="0" err="1">
                <a:latin typeface="Courier New"/>
                <a:ea typeface="Calibri"/>
              </a:rPr>
              <a:t>args</a:t>
            </a:r>
            <a:r>
              <a:rPr lang="en-US" sz="1100" dirty="0">
                <a:latin typeface="Courier New"/>
                <a:ea typeface="Calibri"/>
              </a:rPr>
              <a:t>)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45720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Crocodile </a:t>
            </a:r>
            <a:r>
              <a:rPr lang="en-US" sz="1100" dirty="0" err="1">
                <a:latin typeface="Courier New"/>
                <a:ea typeface="Calibri"/>
              </a:rPr>
              <a:t>objCrocodile</a:t>
            </a:r>
            <a:r>
              <a:rPr lang="en-US" sz="1100" dirty="0">
                <a:latin typeface="Courier New"/>
                <a:ea typeface="Calibri"/>
              </a:rPr>
              <a:t> = new Crocodile(); </a:t>
            </a:r>
            <a:endParaRPr lang="en-US" sz="1100" dirty="0">
              <a:ea typeface="Calibri"/>
            </a:endParaRPr>
          </a:p>
          <a:p>
            <a:pPr indent="457200" algn="just">
              <a:lnSpc>
                <a:spcPct val="70000"/>
              </a:lnSpc>
              <a:defRPr/>
            </a:pPr>
            <a:r>
              <a:rPr lang="en-US" sz="1100" dirty="0" err="1">
                <a:latin typeface="Courier New"/>
                <a:ea typeface="Calibri"/>
              </a:rPr>
              <a:t>objCrocodile.Eat</a:t>
            </a:r>
            <a:r>
              <a:rPr lang="en-US" sz="1100" dirty="0">
                <a:latin typeface="Courier New"/>
                <a:ea typeface="Calibri"/>
              </a:rPr>
              <a:t>(); </a:t>
            </a:r>
            <a:endParaRPr lang="en-US" sz="1100" dirty="0">
              <a:ea typeface="Calibri"/>
            </a:endParaRPr>
          </a:p>
          <a:p>
            <a:pPr indent="457200" algn="just">
              <a:lnSpc>
                <a:spcPct val="70000"/>
              </a:lnSpc>
              <a:defRPr/>
            </a:pPr>
            <a:r>
              <a:rPr lang="en-US" sz="1100" dirty="0" err="1">
                <a:latin typeface="Courier New"/>
                <a:ea typeface="Calibri"/>
              </a:rPr>
              <a:t>objCrocodile.Swim</a:t>
            </a:r>
            <a:r>
              <a:rPr lang="en-US" sz="1100" dirty="0">
                <a:latin typeface="Courier New"/>
                <a:ea typeface="Calibri"/>
              </a:rPr>
              <a:t>();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10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100" dirty="0">
                <a:latin typeface="Courier New"/>
                <a:ea typeface="Calibri"/>
              </a:rPr>
              <a:t>}</a:t>
            </a:r>
            <a:endParaRPr lang="en-US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30729" name="Text Box 4"/>
          <p:cNvSpPr txBox="1">
            <a:spLocks noChangeArrowheads="1"/>
          </p:cNvSpPr>
          <p:nvPr/>
        </p:nvSpPr>
        <p:spPr bwMode="auto">
          <a:xfrm>
            <a:off x="2209800" y="12033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0730" name="Text Box 4"/>
          <p:cNvSpPr txBox="1">
            <a:spLocks noChangeArrowheads="1"/>
          </p:cNvSpPr>
          <p:nvPr/>
        </p:nvSpPr>
        <p:spPr bwMode="auto">
          <a:xfrm>
            <a:off x="1600200" y="508873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7916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Explicit Interface Implementation 1-5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A class has to explicitly implement multiple interfaces if these interfaces have methods with identical names.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If an interface has a method name identical to the name of a method declared in the inheriting class, this interface has to be explicitly implemented.</a:t>
            </a: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Consider the interfaces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ITerrestrialAnimal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IMarineAnimal</a:t>
            </a:r>
            <a:r>
              <a:rPr lang="en-US" altLang="en-US" sz="2000">
                <a:latin typeface="Calibri" panose="020F0502020204030204" pitchFamily="34" charset="0"/>
              </a:rPr>
              <a:t>. The interface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ITerrestrialAnimal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declares methods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Habitat()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interface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IMarineAnimal</a:t>
            </a:r>
            <a:r>
              <a:rPr lang="en-US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declares methods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</a:t>
            </a:r>
            <a:r>
              <a:rPr lang="en-US" altLang="en-US" sz="2000">
                <a:latin typeface="Calibri" panose="020F0502020204030204" pitchFamily="34" charset="0"/>
              </a:rPr>
              <a:t>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Swim()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class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Crocodile</a:t>
            </a:r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implementing the two interfaces has to explicitly implement the method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</a:t>
            </a:r>
            <a:r>
              <a:rPr lang="en-US" altLang="en-US" sz="2000" b="1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from both interfaces by specifying the interface name before the method name.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While explicitly implementing an interface, you cannot mention modifiers such as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GB" altLang="en-US" sz="2000">
                <a:latin typeface="Calibri" panose="020F0502020204030204" pitchFamily="34" charset="0"/>
              </a:rPr>
              <a:t>,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virtual</a:t>
            </a:r>
            <a:r>
              <a:rPr lang="en-GB" altLang="en-US" sz="2000">
                <a:latin typeface="Calibri" panose="020F0502020204030204" pitchFamily="34" charset="0"/>
              </a:rPr>
              <a:t>,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GB" altLang="en-US" sz="2000">
                <a:latin typeface="Calibri" panose="020F0502020204030204" pitchFamily="34" charset="0"/>
              </a:rPr>
              <a:t>, or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GB" altLang="en-US" sz="2000">
                <a:latin typeface="Calibri" panose="020F0502020204030204" pitchFamily="34" charset="0"/>
              </a:rPr>
              <a:t>. </a:t>
            </a: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000">
              <a:latin typeface="Calibri" panose="020F0502020204030204" pitchFamily="34" charset="0"/>
            </a:endParaRPr>
          </a:p>
        </p:txBody>
      </p:sp>
      <p:sp>
        <p:nvSpPr>
          <p:cNvPr id="3175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AEDD3B8-4288-480B-B7E4-0E3E05FC441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29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752" name="Text Box 4"/>
          <p:cNvSpPr txBox="1">
            <a:spLocks noChangeArrowheads="1"/>
          </p:cNvSpPr>
          <p:nvPr/>
        </p:nvSpPr>
        <p:spPr bwMode="auto">
          <a:xfrm>
            <a:off x="381000" y="20574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8002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Abstract Classes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C# allows designing a class specifically to be used as a base class by declaring it an </a:t>
            </a:r>
            <a:r>
              <a:rPr lang="en-GB" sz="2400" dirty="0">
                <a:latin typeface="Calibri" panose="020F0502020204030204" pitchFamily="34" charset="0"/>
                <a:cs typeface="Courier New" pitchFamily="49" charset="0"/>
              </a:rPr>
              <a:t>abstract</a:t>
            </a:r>
            <a:r>
              <a:rPr lang="en-GB" sz="2400" dirty="0">
                <a:latin typeface="Calibri" pitchFamily="34" charset="0"/>
              </a:rPr>
              <a:t> class.</a:t>
            </a: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Such class can be referred to as an incomplete base class, as it cannot be instantiated, but it can only be implemented or derived. </a:t>
            </a:r>
            <a:endParaRPr lang="en-US" sz="2400" dirty="0">
              <a:latin typeface="Calibri" pitchFamily="34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Calibri" pitchFamily="34" charset="0"/>
              </a:rPr>
              <a:t>An </a:t>
            </a:r>
            <a:r>
              <a:rPr lang="en-US" sz="2400" dirty="0">
                <a:latin typeface="Calibri" panose="020F0502020204030204" pitchFamily="34" charset="0"/>
                <a:cs typeface="Courier New" pitchFamily="49" charset="0"/>
              </a:rPr>
              <a:t>abstract</a:t>
            </a:r>
            <a:r>
              <a:rPr lang="en-US" sz="2400" dirty="0">
                <a:latin typeface="Calibri" pitchFamily="34" charset="0"/>
              </a:rPr>
              <a:t> class is declared using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sz="2400" dirty="0">
                <a:latin typeface="Calibri" pitchFamily="34" charset="0"/>
              </a:rPr>
              <a:t> keyword which may or may not contain one or more of the following: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alibri" pitchFamily="34" charset="0"/>
              </a:rPr>
              <a:t>normal data member(s)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alibri" pitchFamily="34" charset="0"/>
              </a:rPr>
              <a:t>normal method(s)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alibri" pitchFamily="34" charset="0"/>
              </a:rPr>
              <a:t>abstract method(s)</a:t>
            </a:r>
          </a:p>
          <a:p>
            <a:pPr eaLnBrk="1" hangingPunct="1"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US" sz="1800" dirty="0"/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512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6ED641D-6910-4EBF-82B5-B04D7321406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Explicit Interface Implementation 2-5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The following figure displays the explicit implementation of interfaces:</a:t>
            </a: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1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400">
              <a:latin typeface="Calibri" panose="020F0502020204030204" pitchFamily="34" charset="0"/>
            </a:endParaRPr>
          </a:p>
        </p:txBody>
      </p:sp>
      <p:sp>
        <p:nvSpPr>
          <p:cNvPr id="3277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F4B3873-6F54-4098-9036-5C3A348DBE1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277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47800"/>
            <a:ext cx="836136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9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Explicit Interface Implementation 3-5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syntax is used to explicitly implement interfaces:</a:t>
            </a: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where,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Interface1: </a:t>
            </a:r>
            <a:r>
              <a:rPr lang="en-US" altLang="en-US" sz="2000">
                <a:latin typeface="Calibri" panose="020F0502020204030204" pitchFamily="34" charset="0"/>
              </a:rPr>
              <a:t>Specifies the first interface implemented.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Interface2: </a:t>
            </a:r>
            <a:r>
              <a:rPr lang="en-US" altLang="en-US" sz="2000">
                <a:latin typeface="Calibri" panose="020F0502020204030204" pitchFamily="34" charset="0"/>
              </a:rPr>
              <a:t>Specifies the second interface implemented.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Method(): </a:t>
            </a:r>
            <a:r>
              <a:rPr lang="en-US" altLang="en-US" sz="2000">
                <a:latin typeface="Calibri" panose="020F0502020204030204" pitchFamily="34" charset="0"/>
              </a:rPr>
              <a:t>Specifies the same method name declared in the two interfaces.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79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F4F57A9-0502-4BDF-A35A-8D3927F2AA1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" y="1884681"/>
            <a:ext cx="7239000" cy="2057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class &lt;</a:t>
            </a:r>
            <a:r>
              <a:rPr lang="en-US" sz="1600" dirty="0" err="1">
                <a:latin typeface="Courier New"/>
                <a:ea typeface="Calibri"/>
              </a:rPr>
              <a:t>ClassName</a:t>
            </a:r>
            <a:r>
              <a:rPr lang="en-US" sz="1600" dirty="0">
                <a:latin typeface="Courier New"/>
                <a:ea typeface="Calibri"/>
              </a:rPr>
              <a:t>&gt; : &lt;Interface1&gt;, &lt;Interface2&gt;</a:t>
            </a:r>
            <a:endParaRPr lang="en-US" sz="16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&lt;access modifier&gt; Interface1.Method();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//statements;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}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&lt;access modifier&gt; Interface2.Method();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//statements; </a:t>
            </a:r>
            <a:endParaRPr lang="en-US" sz="16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600" dirty="0">
                <a:latin typeface="Courier New"/>
                <a:ea typeface="Calibri"/>
              </a:rPr>
              <a:t>}</a:t>
            </a:r>
            <a:endParaRPr lang="en-US" sz="16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600" dirty="0">
                <a:latin typeface="Courier New"/>
                <a:ea typeface="Calibri"/>
              </a:rPr>
              <a:t>}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33801" name="Text Box 4"/>
          <p:cNvSpPr txBox="1">
            <a:spLocks noChangeArrowheads="1"/>
          </p:cNvSpPr>
          <p:nvPr/>
        </p:nvSpPr>
        <p:spPr bwMode="auto">
          <a:xfrm>
            <a:off x="381000" y="1351281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4071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None/>
            </a:pPr>
            <a:endParaRPr lang="en-GB" altLang="en-US" sz="1800">
              <a:cs typeface="Courier New" panose="02070309020205020404" pitchFamily="49" charset="0"/>
            </a:endParaRPr>
          </a:p>
        </p:txBody>
      </p:sp>
      <p:sp>
        <p:nvSpPr>
          <p:cNvPr id="348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Explicit Interface Implementation 4-5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482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code demonstrates the use of implementing interfaces explicitly: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82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31328A8-E7AB-4FEA-A4EE-0FA0E7092CB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09800" y="1828800"/>
            <a:ext cx="7239000" cy="4419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interface </a:t>
            </a:r>
            <a:r>
              <a:rPr lang="en-US" sz="1000" dirty="0" err="1">
                <a:latin typeface="Courier New"/>
                <a:ea typeface="Calibri"/>
              </a:rPr>
              <a:t>ITerrestrialAnimal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Eat();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interface </a:t>
            </a:r>
            <a:r>
              <a:rPr lang="en-US" sz="1000" dirty="0" err="1">
                <a:latin typeface="Courier New"/>
                <a:ea typeface="Calibri"/>
              </a:rPr>
              <a:t>IMarineAnimal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Eat();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class Crocodile : </a:t>
            </a:r>
            <a:r>
              <a:rPr lang="en-US" sz="1000" dirty="0" err="1">
                <a:latin typeface="Courier New"/>
                <a:ea typeface="Calibri"/>
              </a:rPr>
              <a:t>ITerrestrialAnimal</a:t>
            </a:r>
            <a:r>
              <a:rPr lang="en-US" sz="1000" dirty="0">
                <a:latin typeface="Courier New"/>
                <a:ea typeface="Calibri"/>
              </a:rPr>
              <a:t>, </a:t>
            </a:r>
            <a:r>
              <a:rPr lang="en-US" sz="1000" dirty="0" err="1">
                <a:latin typeface="Courier New"/>
                <a:ea typeface="Calibri"/>
              </a:rPr>
              <a:t>IMarineAnimal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ITerrestrialAnimal.Eat</a:t>
            </a:r>
            <a:r>
              <a:rPr lang="en-US" sz="1000" dirty="0">
                <a:latin typeface="Courier New"/>
                <a:ea typeface="Calibri"/>
              </a:rPr>
              <a:t>()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terCroc</a:t>
            </a:r>
            <a:r>
              <a:rPr lang="en-US" sz="1000" dirty="0">
                <a:latin typeface="Courier New"/>
                <a:ea typeface="Calibri"/>
              </a:rPr>
              <a:t> = “Crocodile eats other animals”; </a:t>
            </a:r>
            <a:endParaRPr lang="en-US" sz="10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return </a:t>
            </a:r>
            <a:r>
              <a:rPr lang="en-US" sz="1000" dirty="0" err="1">
                <a:latin typeface="Courier New"/>
                <a:ea typeface="Calibri"/>
              </a:rPr>
              <a:t>terCroc</a:t>
            </a:r>
            <a:r>
              <a:rPr lang="en-US" sz="1000" dirty="0">
                <a:latin typeface="Courier New"/>
                <a:ea typeface="Calibri"/>
              </a:rPr>
              <a:t>;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IMarineAnimal.Eat</a:t>
            </a:r>
            <a:r>
              <a:rPr lang="en-US" sz="1000" dirty="0">
                <a:latin typeface="Courier New"/>
                <a:ea typeface="Calibri"/>
              </a:rPr>
              <a:t>()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marCroc</a:t>
            </a:r>
            <a:r>
              <a:rPr lang="en-US" sz="1000" dirty="0">
                <a:latin typeface="Courier New"/>
                <a:ea typeface="Calibri"/>
              </a:rPr>
              <a:t> = “Crocodile eats fish and marine animals”; </a:t>
            </a:r>
            <a:endParaRPr lang="en-US" sz="10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return </a:t>
            </a:r>
            <a:r>
              <a:rPr lang="en-US" sz="1000" dirty="0" err="1">
                <a:latin typeface="Courier New"/>
                <a:ea typeface="Calibri"/>
              </a:rPr>
              <a:t>marCroc</a:t>
            </a:r>
            <a:r>
              <a:rPr lang="en-US" sz="1000" dirty="0">
                <a:latin typeface="Courier New"/>
                <a:ea typeface="Calibri"/>
              </a:rPr>
              <a:t>;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public string </a:t>
            </a:r>
            <a:r>
              <a:rPr lang="en-US" sz="1000" dirty="0" err="1">
                <a:latin typeface="Courier New"/>
                <a:ea typeface="Calibri"/>
              </a:rPr>
              <a:t>EatTerrestrial</a:t>
            </a:r>
            <a:r>
              <a:rPr lang="en-US" sz="1000" dirty="0">
                <a:latin typeface="Courier New"/>
                <a:ea typeface="Calibri"/>
              </a:rPr>
              <a:t>() </a:t>
            </a:r>
            <a:endParaRPr lang="en-US" sz="10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74295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ITerrestrialAnimal</a:t>
            </a:r>
            <a:r>
              <a:rPr lang="en-US" sz="1000" dirty="0">
                <a:latin typeface="Courier New"/>
                <a:ea typeface="Calibri"/>
              </a:rPr>
              <a:t> </a:t>
            </a:r>
            <a:r>
              <a:rPr lang="en-US" sz="1000" dirty="0" err="1">
                <a:latin typeface="Courier New"/>
                <a:ea typeface="Calibri"/>
              </a:rPr>
              <a:t>objTerAnimal</a:t>
            </a:r>
            <a:r>
              <a:rPr lang="en-US" sz="1000" dirty="0">
                <a:latin typeface="Courier New"/>
                <a:ea typeface="Calibri"/>
              </a:rPr>
              <a:t>; </a:t>
            </a:r>
            <a:endParaRPr lang="en-US" sz="1000" dirty="0">
              <a:ea typeface="Calibri"/>
            </a:endParaRPr>
          </a:p>
          <a:p>
            <a:pPr indent="74295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objTerAnimal</a:t>
            </a:r>
            <a:r>
              <a:rPr lang="en-US" sz="1000" dirty="0">
                <a:latin typeface="Courier New"/>
                <a:ea typeface="Calibri"/>
              </a:rPr>
              <a:t> = this; </a:t>
            </a:r>
            <a:endParaRPr lang="en-US" sz="1000" dirty="0">
              <a:ea typeface="Calibri"/>
            </a:endParaRPr>
          </a:p>
          <a:p>
            <a:pPr indent="7429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return </a:t>
            </a:r>
            <a:r>
              <a:rPr lang="en-US" sz="1000" dirty="0" err="1">
                <a:latin typeface="Courier New"/>
                <a:ea typeface="Calibri"/>
              </a:rPr>
              <a:t>objTerAnimal.Eat</a:t>
            </a:r>
            <a:r>
              <a:rPr lang="en-US" sz="1000" dirty="0">
                <a:latin typeface="Courier New"/>
                <a:ea typeface="Calibri"/>
              </a:rPr>
              <a:t>();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public string </a:t>
            </a:r>
            <a:r>
              <a:rPr lang="en-US" sz="1000" dirty="0" err="1">
                <a:latin typeface="Courier New"/>
                <a:ea typeface="Calibri"/>
              </a:rPr>
              <a:t>EatMarine</a:t>
            </a:r>
            <a:r>
              <a:rPr lang="en-US" sz="1000" dirty="0">
                <a:latin typeface="Courier New"/>
                <a:ea typeface="Calibri"/>
              </a:rPr>
              <a:t>()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IMarineAnimal</a:t>
            </a:r>
            <a:r>
              <a:rPr lang="en-US" sz="1000" dirty="0">
                <a:latin typeface="Courier New"/>
                <a:ea typeface="Calibri"/>
              </a:rPr>
              <a:t> </a:t>
            </a:r>
            <a:r>
              <a:rPr lang="en-US" sz="1000" dirty="0" err="1">
                <a:latin typeface="Courier New"/>
                <a:ea typeface="Calibri"/>
              </a:rPr>
              <a:t>objMarAnimal</a:t>
            </a:r>
            <a:r>
              <a:rPr lang="en-US" sz="1000" dirty="0">
                <a:latin typeface="Courier New"/>
                <a:ea typeface="Calibri"/>
              </a:rPr>
              <a:t>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objMarAnimal</a:t>
            </a:r>
            <a:r>
              <a:rPr lang="en-US" sz="1000" dirty="0">
                <a:latin typeface="Courier New"/>
                <a:ea typeface="Calibri"/>
              </a:rPr>
              <a:t> = this;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return </a:t>
            </a:r>
            <a:r>
              <a:rPr lang="en-US" sz="1000" dirty="0" err="1">
                <a:latin typeface="Courier New"/>
                <a:ea typeface="Calibri"/>
              </a:rPr>
              <a:t>objMarAnimal.Eat</a:t>
            </a:r>
            <a:r>
              <a:rPr lang="en-US" sz="1000" dirty="0">
                <a:latin typeface="Courier New"/>
                <a:ea typeface="Calibri"/>
              </a:rPr>
              <a:t>();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public static void Main(string[] </a:t>
            </a:r>
            <a:r>
              <a:rPr lang="en-US" sz="1000" dirty="0" err="1">
                <a:latin typeface="Courier New"/>
                <a:ea typeface="Calibri"/>
              </a:rPr>
              <a:t>args</a:t>
            </a:r>
            <a:r>
              <a:rPr lang="en-US" sz="1000" dirty="0">
                <a:latin typeface="Courier New"/>
                <a:ea typeface="Calibri"/>
              </a:rPr>
              <a:t>)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Crocodile </a:t>
            </a:r>
            <a:r>
              <a:rPr lang="en-US" sz="1000" dirty="0" err="1">
                <a:latin typeface="Courier New"/>
                <a:ea typeface="Calibri"/>
              </a:rPr>
              <a:t>objCrocodile</a:t>
            </a:r>
            <a:r>
              <a:rPr lang="en-US" sz="1000" dirty="0">
                <a:latin typeface="Courier New"/>
                <a:ea typeface="Calibri"/>
              </a:rPr>
              <a:t> = new Crocodile();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terCroc</a:t>
            </a:r>
            <a:r>
              <a:rPr lang="en-US" sz="1000" dirty="0">
                <a:latin typeface="Courier New"/>
                <a:ea typeface="Calibri"/>
              </a:rPr>
              <a:t> = </a:t>
            </a:r>
            <a:r>
              <a:rPr lang="en-US" sz="1000" dirty="0" err="1">
                <a:latin typeface="Courier New"/>
                <a:ea typeface="Calibri"/>
              </a:rPr>
              <a:t>objCrocodile.EatTerrestrial</a:t>
            </a:r>
            <a:r>
              <a:rPr lang="en-US" sz="1000" dirty="0">
                <a:latin typeface="Courier New"/>
                <a:ea typeface="Calibri"/>
              </a:rPr>
              <a:t>();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</a:t>
            </a:r>
            <a:r>
              <a:rPr lang="en-US" sz="1000" dirty="0" err="1">
                <a:latin typeface="Courier New"/>
                <a:ea typeface="Calibri"/>
              </a:rPr>
              <a:t>terCroc</a:t>
            </a:r>
            <a:r>
              <a:rPr lang="en-US" sz="1000" dirty="0">
                <a:latin typeface="Courier New"/>
                <a:ea typeface="Calibri"/>
              </a:rPr>
              <a:t>);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string </a:t>
            </a:r>
            <a:r>
              <a:rPr lang="en-US" sz="1000" dirty="0" err="1">
                <a:latin typeface="Courier New"/>
                <a:ea typeface="Calibri"/>
              </a:rPr>
              <a:t>marCroc</a:t>
            </a:r>
            <a:r>
              <a:rPr lang="en-US" sz="1000" dirty="0">
                <a:latin typeface="Courier New"/>
                <a:ea typeface="Calibri"/>
              </a:rPr>
              <a:t> = </a:t>
            </a:r>
            <a:r>
              <a:rPr lang="en-US" sz="1000" dirty="0" err="1">
                <a:latin typeface="Courier New"/>
                <a:ea typeface="Calibri"/>
              </a:rPr>
              <a:t>objCrocodile.EatMarine</a:t>
            </a:r>
            <a:r>
              <a:rPr lang="en-US" sz="1000" dirty="0">
                <a:latin typeface="Courier New"/>
                <a:ea typeface="Calibri"/>
              </a:rPr>
              <a:t>(); </a:t>
            </a:r>
            <a:endParaRPr lang="en-US" sz="1000" dirty="0">
              <a:ea typeface="Calibri"/>
            </a:endParaRPr>
          </a:p>
          <a:p>
            <a:pPr indent="685800">
              <a:lnSpc>
                <a:spcPct val="70000"/>
              </a:lnSpc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</a:t>
            </a:r>
            <a:r>
              <a:rPr lang="en-US" sz="1000" dirty="0" err="1">
                <a:latin typeface="Courier New"/>
                <a:ea typeface="Calibri"/>
              </a:rPr>
              <a:t>marCroc</a:t>
            </a:r>
            <a:r>
              <a:rPr lang="en-US" sz="1000" dirty="0">
                <a:latin typeface="Courier New"/>
                <a:ea typeface="Calibri"/>
              </a:rPr>
              <a:t>); </a:t>
            </a:r>
            <a:endParaRPr lang="en-US" sz="1000" dirty="0">
              <a:ea typeface="Calibri"/>
            </a:endParaRPr>
          </a:p>
          <a:p>
            <a:pPr indent="400050"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>
              <a:lnSpc>
                <a:spcPct val="70000"/>
              </a:lnSpc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</p:txBody>
      </p:sp>
      <p:sp>
        <p:nvSpPr>
          <p:cNvPr id="34826" name="Text Box 4"/>
          <p:cNvSpPr txBox="1">
            <a:spLocks noChangeArrowheads="1"/>
          </p:cNvSpPr>
          <p:nvPr/>
        </p:nvSpPr>
        <p:spPr bwMode="auto">
          <a:xfrm>
            <a:off x="2209800" y="12954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8869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Explicit Interface Implementation 5-5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Crocodile eats other animals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Crocodile eats fish and marine animals</a:t>
            </a:r>
            <a:endParaRPr lang="en-US" altLang="en-US" sz="20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class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Crocodile</a:t>
            </a:r>
            <a:r>
              <a:rPr lang="en-GB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explicitly implements the method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</a:t>
            </a:r>
            <a:r>
              <a:rPr lang="en-GB" altLang="en-US" sz="2000">
                <a:latin typeface="Calibri" panose="020F0502020204030204" pitchFamily="34" charset="0"/>
              </a:rPr>
              <a:t> of the two interfaces,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ITerrestrialAnimal</a:t>
            </a:r>
            <a:r>
              <a:rPr lang="en-GB" altLang="en-US" sz="2000" b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IMarineAnimal</a:t>
            </a:r>
            <a:r>
              <a:rPr lang="en-GB" altLang="en-US" sz="2000">
                <a:latin typeface="Calibri" panose="020F0502020204030204" pitchFamily="34" charset="0"/>
              </a:rPr>
              <a:t>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method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 </a:t>
            </a:r>
            <a:r>
              <a:rPr lang="en-GB" altLang="en-US" sz="2000">
                <a:latin typeface="Calibri" panose="020F0502020204030204" pitchFamily="34" charset="0"/>
              </a:rPr>
              <a:t>is called by creating a reference of the two interfaces and then calling the method.</a:t>
            </a: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84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54B995A-3792-4078-8567-8F5B4ACF3AC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848" name="Text Box 4"/>
          <p:cNvSpPr txBox="1">
            <a:spLocks noChangeArrowheads="1"/>
          </p:cNvSpPr>
          <p:nvPr/>
        </p:nvSpPr>
        <p:spPr bwMode="auto">
          <a:xfrm>
            <a:off x="1828800" y="1066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0128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Inheritance 1-5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An interface can inherit multiple interfaces but cannot implement them. The implementation has to be done by a class.</a:t>
            </a:r>
          </a:p>
          <a:p>
            <a:endParaRPr lang="en-GB" altLang="en-US" sz="1600">
              <a:latin typeface="Calibri" panose="020F0502020204030204" pitchFamily="34" charset="0"/>
            </a:endParaRPr>
          </a:p>
          <a:p>
            <a:endParaRPr lang="en-GB" altLang="en-US" sz="1600">
              <a:latin typeface="Calibri" panose="020F0502020204030204" pitchFamily="34" charset="0"/>
            </a:endParaRP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three interfaces,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IAnimal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Icarnivorous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IReptile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interface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IAnimal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declares methods defining general behavior of all animals. </a:t>
            </a: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interface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ICarnivorous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declares methods defining the general eating habits of carnivorous animals. </a:t>
            </a: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interface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IReptile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inherits interfaces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IAnimal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ICarnivorous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these interfaces cannot be implemented by the interface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IReptile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interfaces cannot implement methods.</a:t>
            </a:r>
          </a:p>
          <a:p>
            <a:pPr marL="800100" lvl="2">
              <a:lnSpc>
                <a:spcPct val="115000"/>
              </a:lnSpc>
              <a:spcBef>
                <a:spcPct val="0"/>
              </a:spcBef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class implementing the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IReptile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must implement the methods declared in the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IReptile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as well as the methods declared in the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IAnimal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ICarnivorous</a:t>
            </a:r>
            <a:r>
              <a:rPr lang="en-GB" altLang="en-US" sz="18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interfaces. </a:t>
            </a:r>
            <a:endParaRPr lang="en-US" altLang="en-US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7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5CDA907-DBE9-4578-8E56-BCCFBA11305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872" name="Text Box 4"/>
          <p:cNvSpPr txBox="1">
            <a:spLocks noChangeArrowheads="1"/>
          </p:cNvSpPr>
          <p:nvPr/>
        </p:nvSpPr>
        <p:spPr bwMode="auto">
          <a:xfrm>
            <a:off x="1752600" y="165735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5957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Inheritance 2-5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The following figure </a:t>
            </a:r>
            <a:r>
              <a:rPr lang="en-GB" altLang="en-US" sz="2400">
                <a:latin typeface="Calibri" panose="020F0502020204030204" pitchFamily="34" charset="0"/>
              </a:rPr>
              <a:t>displays an example of interface inheritance:</a:t>
            </a: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9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01B726F-28F9-4C36-8FB1-38FDE1BE378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896" name="Picture 5" descr="Capture8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79513"/>
            <a:ext cx="563880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9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Inheritance 3-5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The following syntax is used to inherit an interface: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where,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InterfaceName</a:t>
            </a:r>
            <a:r>
              <a:rPr lang="en-US" altLang="en-US" sz="2000">
                <a:latin typeface="Arial" panose="020B0604020202020204" pitchFamily="34" charset="0"/>
              </a:rPr>
              <a:t>: Specifies the name of the interface that inherits another interface. </a:t>
            </a:r>
          </a:p>
          <a:p>
            <a:pPr lvl="1"/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Inherited_InterfaceName</a:t>
            </a:r>
            <a:r>
              <a:rPr lang="en-US" altLang="en-US" sz="2000">
                <a:latin typeface="Arial" panose="020B0604020202020204" pitchFamily="34" charset="0"/>
              </a:rPr>
              <a:t>: Specifies the name of the inherited interface.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91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B2B6572-8A1D-42CC-9EB7-110CB626D14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2209800" y="1676400"/>
            <a:ext cx="8305800" cy="12192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US" sz="1800"/>
              <a:t>interface &lt;InterfaceName&gt; : &lt;Inherited_InterfaceName&gt;</a:t>
            </a:r>
          </a:p>
          <a:p>
            <a:r>
              <a:rPr lang="en-US" altLang="en-US" sz="1800"/>
              <a:t>{ </a:t>
            </a:r>
          </a:p>
          <a:p>
            <a:r>
              <a:rPr lang="en-US" altLang="en-US" sz="1800"/>
              <a:t>// method declaration;</a:t>
            </a:r>
          </a:p>
          <a:p>
            <a:r>
              <a:rPr lang="en-GB" altLang="en-US" sz="1800"/>
              <a:t>}</a:t>
            </a:r>
            <a:endParaRPr lang="en-US" altLang="en-US" sz="1800">
              <a:solidFill>
                <a:srgbClr val="000000"/>
              </a:solidFill>
              <a:cs typeface="Calibri" panose="020F0502020204030204" pitchFamily="34" charset="0"/>
            </a:endParaRPr>
          </a:p>
        </p:txBody>
      </p:sp>
      <p:sp>
        <p:nvSpPr>
          <p:cNvPr id="38921" name="Text Box 4"/>
          <p:cNvSpPr txBox="1">
            <a:spLocks noChangeArrowheads="1"/>
          </p:cNvSpPr>
          <p:nvPr/>
        </p:nvSpPr>
        <p:spPr bwMode="auto">
          <a:xfrm>
            <a:off x="2209800" y="12192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1891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Inheritance 4-5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993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dirty="0">
                <a:latin typeface="Calibri" panose="020F0502020204030204" pitchFamily="34" charset="0"/>
              </a:rPr>
              <a:t>The following code </a:t>
            </a:r>
            <a:r>
              <a:rPr lang="en-GB" altLang="en-US" sz="1600" dirty="0">
                <a:latin typeface="Calibri" panose="020F0502020204030204" pitchFamily="34" charset="0"/>
              </a:rPr>
              <a:t>declares interfaces that are inherited by other interfaces:</a:t>
            </a:r>
            <a:endParaRPr lang="en-US" altLang="en-US" sz="1600" dirty="0">
              <a:latin typeface="Calibri" panose="020F0502020204030204" pitchFamily="34" charset="0"/>
            </a:endParaRPr>
          </a:p>
          <a:p>
            <a:endParaRPr lang="en-US" altLang="en-US" sz="1800" dirty="0">
              <a:latin typeface="Calibri" panose="020F0502020204030204" pitchFamily="34" charset="0"/>
            </a:endParaRPr>
          </a:p>
          <a:p>
            <a:endParaRPr lang="en-GB" altLang="en-US" sz="1800" dirty="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Crocodile</a:t>
            </a: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Can stay in Water and Land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Eats Flesh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Drinks fresh water</a:t>
            </a:r>
            <a:endParaRPr lang="en-US" altLang="en-US" sz="14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94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76C6473-5AFC-4CDB-9618-C696CC2D9B1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4648200" y="1313794"/>
            <a:ext cx="6781800" cy="4038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interface </a:t>
            </a:r>
            <a:r>
              <a:rPr lang="en-US" sz="1050" dirty="0" err="1">
                <a:latin typeface="Courier New"/>
                <a:ea typeface="Calibri"/>
              </a:rPr>
              <a:t>IAnimal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28575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void Drink();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interface </a:t>
            </a:r>
            <a:r>
              <a:rPr lang="en-US" sz="1050" dirty="0" err="1">
                <a:latin typeface="Courier New"/>
                <a:ea typeface="Calibri"/>
              </a:rPr>
              <a:t>ICarnivorous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22860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void Eat();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interface </a:t>
            </a:r>
            <a:r>
              <a:rPr lang="en-US" sz="1050" dirty="0" err="1">
                <a:latin typeface="Courier New"/>
                <a:ea typeface="Calibri"/>
              </a:rPr>
              <a:t>IReptile</a:t>
            </a:r>
            <a:r>
              <a:rPr lang="en-US" sz="1050" dirty="0">
                <a:latin typeface="Courier New"/>
                <a:ea typeface="Calibri"/>
              </a:rPr>
              <a:t> : </a:t>
            </a:r>
            <a:r>
              <a:rPr lang="en-US" sz="1050" dirty="0" err="1">
                <a:latin typeface="Courier New"/>
                <a:ea typeface="Calibri"/>
              </a:rPr>
              <a:t>IAnimal</a:t>
            </a:r>
            <a:r>
              <a:rPr lang="en-US" sz="1050" dirty="0">
                <a:latin typeface="Courier New"/>
                <a:ea typeface="Calibri"/>
              </a:rPr>
              <a:t>, </a:t>
            </a:r>
            <a:r>
              <a:rPr lang="en-US" sz="1050" dirty="0" err="1">
                <a:latin typeface="Courier New"/>
                <a:ea typeface="Calibri"/>
              </a:rPr>
              <a:t>ICarnivorous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22860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void Habitat();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class Crocodile : </a:t>
            </a:r>
            <a:r>
              <a:rPr lang="en-US" sz="1050" dirty="0" err="1">
                <a:latin typeface="Courier New"/>
                <a:ea typeface="Calibri"/>
              </a:rPr>
              <a:t>IReptile</a:t>
            </a:r>
            <a:endParaRPr lang="en-US" sz="1100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public void Drink() </a:t>
            </a:r>
            <a:endParaRPr lang="en-US" sz="11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514350" algn="just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Console.WriteLine</a:t>
            </a:r>
            <a:r>
              <a:rPr lang="en-US" sz="1050" dirty="0">
                <a:latin typeface="Courier New"/>
                <a:ea typeface="Calibri"/>
              </a:rPr>
              <a:t>(“Drinks fresh water”); </a:t>
            </a:r>
            <a:endParaRPr lang="en-US" sz="1100" dirty="0">
              <a:ea typeface="Calibri"/>
            </a:endParaRPr>
          </a:p>
          <a:p>
            <a:pPr indent="342900" algn="just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public void Habitat()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Console.WriteLine</a:t>
            </a:r>
            <a:r>
              <a:rPr lang="en-US" sz="1050" dirty="0">
                <a:latin typeface="Courier New"/>
                <a:ea typeface="Calibri"/>
              </a:rPr>
              <a:t>(“Can stay in Water and Land”);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public void Eat()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Console.WriteLine</a:t>
            </a:r>
            <a:r>
              <a:rPr lang="en-US" sz="1050" dirty="0">
                <a:latin typeface="Courier New"/>
                <a:ea typeface="Calibri"/>
              </a:rPr>
              <a:t>(“Eats Flesh”);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static void Main(string[] </a:t>
            </a:r>
            <a:r>
              <a:rPr lang="en-US" sz="1050" dirty="0" err="1">
                <a:latin typeface="Courier New"/>
                <a:ea typeface="Calibri"/>
              </a:rPr>
              <a:t>args</a:t>
            </a:r>
            <a:r>
              <a:rPr lang="en-US" sz="1050" dirty="0">
                <a:latin typeface="Courier New"/>
                <a:ea typeface="Calibri"/>
              </a:rPr>
              <a:t>)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{ </a:t>
            </a:r>
            <a:endParaRPr lang="en-US" sz="11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Crocodile </a:t>
            </a:r>
            <a:r>
              <a:rPr lang="en-US" sz="1050" dirty="0" err="1">
                <a:latin typeface="Courier New"/>
                <a:ea typeface="Calibri"/>
              </a:rPr>
              <a:t>objCrocodile</a:t>
            </a:r>
            <a:r>
              <a:rPr lang="en-US" sz="1050" dirty="0">
                <a:latin typeface="Courier New"/>
                <a:ea typeface="Calibri"/>
              </a:rPr>
              <a:t> = new Crocodile(); </a:t>
            </a:r>
            <a:endParaRPr lang="en-US" sz="1100" dirty="0">
              <a:ea typeface="Calibri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</a:t>
            </a:r>
            <a:r>
              <a:rPr lang="en-GB" sz="1050" dirty="0" err="1">
                <a:latin typeface="Courier New"/>
                <a:ea typeface="Calibri"/>
                <a:cs typeface="Times New Roman"/>
              </a:rPr>
              <a:t>objCrocodile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.</a:t>
            </a:r>
            <a:r>
              <a:rPr lang="en-US" sz="1050" dirty="0" err="1">
                <a:latin typeface="Courier New"/>
                <a:ea typeface="Calibri"/>
                <a:cs typeface="Times New Roman"/>
              </a:rPr>
              <a:t>GetType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().Name); </a:t>
            </a:r>
            <a:endParaRPr lang="en-US" sz="105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objCrocodile.Habitat</a:t>
            </a:r>
            <a:r>
              <a:rPr lang="en-US" sz="1050" dirty="0">
                <a:latin typeface="Courier New"/>
                <a:ea typeface="Calibri"/>
              </a:rPr>
              <a:t>(); </a:t>
            </a:r>
            <a:endParaRPr lang="en-US" sz="11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objCrocodile.Eat</a:t>
            </a:r>
            <a:r>
              <a:rPr lang="en-US" sz="1050" dirty="0">
                <a:latin typeface="Courier New"/>
                <a:ea typeface="Calibri"/>
              </a:rPr>
              <a:t>(); </a:t>
            </a:r>
            <a:endParaRPr lang="en-US" sz="1100" dirty="0">
              <a:ea typeface="Calibri"/>
            </a:endParaRPr>
          </a:p>
          <a:p>
            <a:pPr indent="628650">
              <a:lnSpc>
                <a:spcPct val="70000"/>
              </a:lnSpc>
              <a:defRPr/>
            </a:pPr>
            <a:r>
              <a:rPr lang="en-US" sz="1050" dirty="0" err="1">
                <a:latin typeface="Courier New"/>
                <a:ea typeface="Calibri"/>
              </a:rPr>
              <a:t>objCrocodile.Drink</a:t>
            </a:r>
            <a:r>
              <a:rPr lang="en-US" sz="1050" dirty="0">
                <a:latin typeface="Courier New"/>
                <a:ea typeface="Calibri"/>
              </a:rPr>
              <a:t>(); </a:t>
            </a:r>
            <a:endParaRPr lang="en-US" sz="1100" dirty="0">
              <a:ea typeface="Calibri"/>
            </a:endParaRPr>
          </a:p>
          <a:p>
            <a:pPr indent="342900"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 </a:t>
            </a:r>
            <a:endParaRPr lang="en-US" sz="1100" dirty="0">
              <a:ea typeface="Calibri"/>
            </a:endParaRPr>
          </a:p>
          <a:p>
            <a:pPr>
              <a:lnSpc>
                <a:spcPct val="70000"/>
              </a:lnSpc>
              <a:defRPr/>
            </a:pPr>
            <a:r>
              <a:rPr lang="en-US" sz="1050" dirty="0">
                <a:latin typeface="Courier New"/>
                <a:ea typeface="Calibri"/>
              </a:rPr>
              <a:t>}</a:t>
            </a:r>
            <a:endParaRPr lang="en-US" sz="1100" dirty="0">
              <a:ea typeface="Calibri"/>
            </a:endParaRPr>
          </a:p>
        </p:txBody>
      </p:sp>
      <p:sp>
        <p:nvSpPr>
          <p:cNvPr id="39945" name="Text Box 4"/>
          <p:cNvSpPr txBox="1">
            <a:spLocks noChangeArrowheads="1"/>
          </p:cNvSpPr>
          <p:nvPr/>
        </p:nvSpPr>
        <p:spPr bwMode="auto">
          <a:xfrm>
            <a:off x="9982200" y="1313794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9946" name="Text Box 4"/>
          <p:cNvSpPr txBox="1">
            <a:spLocks noChangeArrowheads="1"/>
          </p:cNvSpPr>
          <p:nvPr/>
        </p:nvSpPr>
        <p:spPr bwMode="auto">
          <a:xfrm>
            <a:off x="243840" y="44958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3502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Inheritance 5-5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096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Three interfaces,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GB" altLang="en-US" sz="2000">
                <a:latin typeface="Calibri" panose="020F0502020204030204" pitchFamily="34" charset="0"/>
              </a:rPr>
              <a:t>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ICarnivorous</a:t>
            </a:r>
            <a:r>
              <a:rPr lang="en-GB" altLang="en-US" sz="2000">
                <a:latin typeface="Calibri" panose="020F0502020204030204" pitchFamily="34" charset="0"/>
              </a:rPr>
              <a:t>, 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IReptile</a:t>
            </a:r>
            <a:r>
              <a:rPr lang="en-GB" altLang="en-US" sz="2000">
                <a:latin typeface="Calibri" panose="020F0502020204030204" pitchFamily="34" charset="0"/>
              </a:rPr>
              <a:t>, are declared.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three interfaces declare methods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Drink()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Eat(), </a:t>
            </a:r>
            <a:r>
              <a:rPr lang="en-GB" altLang="en-US" sz="2000">
                <a:latin typeface="Calibri" panose="020F0502020204030204" pitchFamily="34" charset="0"/>
              </a:rPr>
              <a:t>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Habitat() </a:t>
            </a:r>
            <a:r>
              <a:rPr lang="en-GB" altLang="en-US" sz="2000">
                <a:latin typeface="Calibri" panose="020F0502020204030204" pitchFamily="34" charset="0"/>
              </a:rPr>
              <a:t>respectively.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IReptile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interface </a:t>
            </a:r>
            <a:r>
              <a:rPr lang="en-GB" altLang="en-US" sz="2000">
                <a:latin typeface="Calibri" panose="020F0502020204030204" pitchFamily="34" charset="0"/>
              </a:rPr>
              <a:t>inherits the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ICarnivorous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interfaces.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cl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as</a:t>
            </a:r>
            <a:r>
              <a:rPr lang="en-GB" altLang="en-US" sz="2000">
                <a:latin typeface="Calibri" panose="020F0502020204030204" pitchFamily="34" charset="0"/>
              </a:rPr>
              <a:t>s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Crocodile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implements the interface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IReptile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,</a:t>
            </a:r>
            <a:r>
              <a:rPr lang="en-GB" altLang="en-US" sz="2000">
                <a:latin typeface="Calibri" panose="020F0502020204030204" pitchFamily="34" charset="0"/>
              </a:rPr>
              <a:t> its declared method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Habitat() </a:t>
            </a:r>
            <a:r>
              <a:rPr lang="en-GB" altLang="en-US" sz="2000">
                <a:latin typeface="Calibri" panose="020F0502020204030204" pitchFamily="34" charset="0"/>
              </a:rPr>
              <a:t>and the inherited methods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Eat()</a:t>
            </a:r>
            <a:r>
              <a:rPr lang="en-GB" altLang="en-US" sz="2000">
                <a:latin typeface="Calibri" panose="020F0502020204030204" pitchFamily="34" charset="0"/>
              </a:rPr>
              <a:t>and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Drink() </a:t>
            </a:r>
            <a:r>
              <a:rPr lang="en-GB" altLang="en-US" sz="2000">
                <a:latin typeface="Calibri" panose="020F0502020204030204" pitchFamily="34" charset="0"/>
              </a:rPr>
              <a:t>of 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the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ICarnivorous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IAnimal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interfaces.</a:t>
            </a: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GB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4096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0EAB2D4-205E-42B1-B6D5-0D7009AD073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Re-implementation </a:t>
            </a:r>
            <a:r>
              <a:rPr lang="en-US" altLang="en-US" smtClean="0">
                <a:latin typeface="Calibri" panose="020F0502020204030204" pitchFamily="34" charset="0"/>
              </a:rPr>
              <a:t>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19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1800">
                <a:latin typeface="Calibri" panose="020F0502020204030204" pitchFamily="34" charset="0"/>
              </a:rPr>
              <a:t>A class can re-implement an interface.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Re-implementation occurs when the method declared in the interface is implemented in a class using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virtual </a:t>
            </a:r>
            <a:r>
              <a:rPr lang="en-GB" altLang="en-US" sz="1800">
                <a:latin typeface="Calibri" panose="020F0502020204030204" pitchFamily="34" charset="0"/>
              </a:rPr>
              <a:t>keyword and this virtual method is then overridden in the derived class.</a:t>
            </a:r>
            <a:endParaRPr lang="en-US" altLang="en-US" sz="1800">
              <a:latin typeface="Calibri" panose="020F0502020204030204" pitchFamily="34" charset="0"/>
            </a:endParaRPr>
          </a:p>
          <a:p>
            <a:r>
              <a:rPr lang="en-US" altLang="en-US" sz="1800">
                <a:latin typeface="Calibri" panose="020F0502020204030204" pitchFamily="34" charset="0"/>
              </a:rPr>
              <a:t>The following code demonstrates the purpose of re-implementation of an interface: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99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40317DB-A885-48AE-8BAD-AFCE70C9FEA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39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43510" y="2202339"/>
            <a:ext cx="7253288" cy="4114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using System;</a:t>
            </a:r>
            <a:endParaRPr lang="en-US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interface </a:t>
            </a:r>
            <a:r>
              <a:rPr lang="en-US" sz="1200" dirty="0" err="1">
                <a:latin typeface="Courier New"/>
                <a:ea typeface="Calibri"/>
              </a:rPr>
              <a:t>IMath</a:t>
            </a:r>
            <a:r>
              <a:rPr lang="en-US" sz="1200" dirty="0">
                <a:latin typeface="Courier New"/>
                <a:ea typeface="Calibri"/>
              </a:rPr>
              <a:t> { </a:t>
            </a:r>
            <a:endParaRPr lang="en-US" dirty="0">
              <a:ea typeface="Calibri"/>
            </a:endParaRPr>
          </a:p>
          <a:p>
            <a:pPr indent="1714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void Area();</a:t>
            </a:r>
            <a:endParaRPr lang="en-US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US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class Circle : </a:t>
            </a:r>
            <a:r>
              <a:rPr lang="en-US" sz="1200" dirty="0" err="1">
                <a:latin typeface="Courier New"/>
                <a:ea typeface="Calibri"/>
              </a:rPr>
              <a:t>IMath</a:t>
            </a:r>
            <a:endParaRPr lang="en-US" dirty="0">
              <a:ea typeface="Calibri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public const float PI = 3.14F;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protected float Radius;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protected double </a:t>
            </a:r>
            <a:r>
              <a:rPr lang="en-US" sz="1200" dirty="0" err="1">
                <a:latin typeface="Courier New"/>
                <a:ea typeface="Calibri"/>
              </a:rPr>
              <a:t>AreaOfCircle</a:t>
            </a:r>
            <a:r>
              <a:rPr lang="en-US" sz="1200" dirty="0">
                <a:latin typeface="Courier New"/>
                <a:ea typeface="Calibri"/>
              </a:rPr>
              <a:t>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public virtual void Area()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AreaOfCircle</a:t>
            </a:r>
            <a:r>
              <a:rPr lang="en-US" sz="1200" dirty="0">
                <a:latin typeface="Courier New"/>
                <a:ea typeface="Calibri"/>
              </a:rPr>
              <a:t> = (PI * Radius * Radius);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class Sphere : Circle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double _</a:t>
            </a:r>
            <a:r>
              <a:rPr lang="en-US" sz="1200" dirty="0" err="1">
                <a:latin typeface="Courier New"/>
                <a:ea typeface="Calibri"/>
              </a:rPr>
              <a:t>areaOfSphere</a:t>
            </a:r>
            <a:r>
              <a:rPr lang="en-US" sz="1200" dirty="0">
                <a:latin typeface="Courier New"/>
                <a:ea typeface="Calibri"/>
              </a:rPr>
              <a:t>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public override void Area()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base.Area</a:t>
            </a:r>
            <a:r>
              <a:rPr lang="en-US" sz="1200" dirty="0">
                <a:latin typeface="Courier New"/>
                <a:ea typeface="Calibri"/>
              </a:rPr>
              <a:t>();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 _</a:t>
            </a:r>
            <a:r>
              <a:rPr lang="en-US" sz="1200" dirty="0" err="1">
                <a:latin typeface="Courier New"/>
                <a:ea typeface="Calibri"/>
              </a:rPr>
              <a:t>areaOfSphere</a:t>
            </a:r>
            <a:r>
              <a:rPr lang="en-US" sz="1200" dirty="0">
                <a:latin typeface="Courier New"/>
                <a:ea typeface="Calibri"/>
              </a:rPr>
              <a:t> = (</a:t>
            </a:r>
            <a:r>
              <a:rPr lang="en-US" sz="1200" dirty="0" err="1">
                <a:latin typeface="Courier New"/>
                <a:ea typeface="Calibri"/>
              </a:rPr>
              <a:t>AreaOfCircle</a:t>
            </a:r>
            <a:r>
              <a:rPr lang="en-US" sz="1200" dirty="0">
                <a:latin typeface="Courier New"/>
                <a:ea typeface="Calibri"/>
              </a:rPr>
              <a:t> * 4 ); </a:t>
            </a:r>
            <a:endParaRPr lang="en-US" dirty="0">
              <a:ea typeface="Calibri"/>
            </a:endParaRPr>
          </a:p>
          <a:p>
            <a:pPr indent="4000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US" dirty="0">
              <a:ea typeface="Calibri"/>
            </a:endParaRPr>
          </a:p>
          <a:p>
            <a:pPr lvl="1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</a:rPr>
              <a:t>args</a:t>
            </a:r>
            <a:r>
              <a:rPr lang="en-US" sz="1200" dirty="0">
                <a:latin typeface="Courier New"/>
                <a:ea typeface="Calibri"/>
              </a:rPr>
              <a:t>) </a:t>
            </a:r>
            <a:endParaRPr lang="en-US" dirty="0">
              <a:ea typeface="Calibri"/>
            </a:endParaRPr>
          </a:p>
          <a:p>
            <a:pPr lvl="1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dirty="0">
              <a:ea typeface="Calibri"/>
            </a:endParaRPr>
          </a:p>
          <a:p>
            <a:pPr lvl="1" indent="285750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Sphere </a:t>
            </a:r>
            <a:r>
              <a:rPr lang="en-US" sz="1200" dirty="0" err="1">
                <a:latin typeface="Courier New"/>
                <a:ea typeface="Calibri"/>
              </a:rPr>
              <a:t>objSphere</a:t>
            </a:r>
            <a:r>
              <a:rPr lang="en-US" sz="1200" dirty="0">
                <a:latin typeface="Courier New"/>
                <a:ea typeface="Calibri"/>
              </a:rPr>
              <a:t> = new Sphere(); </a:t>
            </a:r>
            <a:endParaRPr lang="en-US" dirty="0">
              <a:ea typeface="Calibri"/>
            </a:endParaRPr>
          </a:p>
          <a:p>
            <a:pPr lvl="1" indent="285750" algn="just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objSphere.Radius</a:t>
            </a:r>
            <a:r>
              <a:rPr lang="en-US" sz="1200" dirty="0">
                <a:latin typeface="Courier New"/>
                <a:ea typeface="Calibri"/>
              </a:rPr>
              <a:t> = 7; </a:t>
            </a:r>
            <a:endParaRPr lang="en-US" dirty="0">
              <a:ea typeface="Calibri"/>
            </a:endParaRPr>
          </a:p>
          <a:p>
            <a:pPr lvl="1" indent="285750" algn="just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objSphere.Area</a:t>
            </a:r>
            <a:r>
              <a:rPr lang="en-US" sz="1200" dirty="0">
                <a:latin typeface="Courier New"/>
                <a:ea typeface="Calibri"/>
              </a:rPr>
              <a:t>(); </a:t>
            </a:r>
            <a:endParaRPr lang="en-US" dirty="0">
              <a:ea typeface="Calibri"/>
            </a:endParaRPr>
          </a:p>
          <a:p>
            <a:pPr lvl="1" indent="285750" algn="just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("Area of Sphere: {0:F2}" , </a:t>
            </a:r>
            <a:endParaRPr lang="en-US" dirty="0">
              <a:ea typeface="Calibri"/>
            </a:endParaRPr>
          </a:p>
          <a:p>
            <a:pPr lvl="1" indent="285750" algn="just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objSphere._areaOfSphere</a:t>
            </a:r>
            <a:r>
              <a:rPr lang="en-US" sz="1200" dirty="0">
                <a:latin typeface="Courier New"/>
                <a:ea typeface="Calibri"/>
              </a:rPr>
              <a:t>); </a:t>
            </a:r>
            <a:endParaRPr lang="en-US" dirty="0">
              <a:ea typeface="Calibri"/>
            </a:endParaRPr>
          </a:p>
          <a:p>
            <a:pPr lvl="1" algn="just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US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2800" dirty="0"/>
          </a:p>
        </p:txBody>
      </p:sp>
      <p:sp>
        <p:nvSpPr>
          <p:cNvPr id="41993" name="Text Box 4"/>
          <p:cNvSpPr txBox="1">
            <a:spLocks noChangeArrowheads="1"/>
          </p:cNvSpPr>
          <p:nvPr/>
        </p:nvSpPr>
        <p:spPr bwMode="auto">
          <a:xfrm>
            <a:off x="8948998" y="2202339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3178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Purpose </a:t>
            </a:r>
            <a:r>
              <a:rPr lang="en-US" altLang="en-US" smtClean="0">
                <a:latin typeface="Calibri" panose="020F0502020204030204" pitchFamily="34" charset="0"/>
              </a:rPr>
              <a:t>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Consider the base class,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400" dirty="0">
                <a:latin typeface="Calibri" pitchFamily="34" charset="0"/>
              </a:rPr>
              <a:t>, that defines methods such as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Eat()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Habitat()</a:t>
            </a:r>
            <a:r>
              <a:rPr lang="en-GB" sz="2400" dirty="0">
                <a:latin typeface="Calibri" pitchFamily="34" charset="0"/>
              </a:rPr>
              <a:t>,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 </a:t>
            </a:r>
            <a:r>
              <a:rPr lang="en-GB" sz="2400" dirty="0">
                <a:latin typeface="Calibri" pitchFamily="34" charset="0"/>
              </a:rPr>
              <a:t>and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. </a:t>
            </a: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Animal </a:t>
            </a:r>
            <a:r>
              <a:rPr lang="en-GB" sz="2400" dirty="0">
                <a:latin typeface="Calibri" pitchFamily="34" charset="0"/>
              </a:rPr>
              <a:t>class is inherited by different subclasses such 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as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Dog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Cat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Lion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dirty="0">
                <a:latin typeface="Calibri" pitchFamily="34" charset="0"/>
              </a:rPr>
              <a:t>and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Tiger</a:t>
            </a:r>
            <a:r>
              <a:rPr lang="en-GB" sz="2400" dirty="0">
                <a:latin typeface="Calibri" pitchFamily="34" charset="0"/>
              </a:rPr>
              <a:t>. </a:t>
            </a: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dogs, cats, lions, and tigers neither share the same food, habitat nor do they make similar sounds.</a:t>
            </a: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Hence, the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Eat()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Habitat()</a:t>
            </a:r>
            <a:r>
              <a:rPr lang="en-GB" sz="2400" dirty="0">
                <a:latin typeface="Calibri" pitchFamily="34" charset="0"/>
                <a:cs typeface="Courier New" pitchFamily="49" charset="0"/>
              </a:rPr>
              <a:t>, </a:t>
            </a:r>
            <a:r>
              <a:rPr lang="en-GB" sz="2400" dirty="0">
                <a:latin typeface="Calibri" pitchFamily="34" charset="0"/>
              </a:rPr>
              <a:t>and </a:t>
            </a:r>
            <a:r>
              <a:rPr lang="en-GB" sz="24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GB" sz="2400" dirty="0">
                <a:latin typeface="Calibri" pitchFamily="34" charset="0"/>
              </a:rPr>
              <a:t>methods need to be different for different animals even though they inherit the same base class.</a:t>
            </a:r>
          </a:p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These differences can be incorporated using abstract classes. </a:t>
            </a:r>
            <a:endParaRPr lang="en-US" sz="24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US" sz="1800" dirty="0"/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615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88445CD-C88A-477D-9881-4168DB75644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Interface Re-implementation 2</a:t>
            </a:r>
            <a:r>
              <a:rPr lang="en-US" altLang="en-US" smtClean="0">
                <a:latin typeface="Calibri" panose="020F0502020204030204" pitchFamily="34" charset="0"/>
              </a:rPr>
              <a:t>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939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>
                <a:latin typeface="Calibri" pitchFamily="34" charset="0"/>
              </a:rPr>
              <a:t>In the code:</a:t>
            </a:r>
          </a:p>
          <a:p>
            <a:pPr lvl="1">
              <a:defRPr/>
            </a:pPr>
            <a:r>
              <a:rPr lang="en-GB" sz="2000" dirty="0">
                <a:latin typeface="Calibri" pitchFamily="34" charset="0"/>
              </a:rPr>
              <a:t>The interface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IMath</a:t>
            </a:r>
            <a:r>
              <a:rPr lang="en-GB" sz="2000" dirty="0">
                <a:latin typeface="Calibri" pitchFamily="34" charset="0"/>
              </a:rPr>
              <a:t> declares the method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Area()</a:t>
            </a:r>
            <a:r>
              <a:rPr lang="en-GB" sz="2000" dirty="0">
                <a:latin typeface="Calibri" pitchFamily="34" charset="0"/>
                <a:cs typeface="Courier New" pitchFamily="49" charset="0"/>
              </a:rPr>
              <a:t>. </a:t>
            </a:r>
          </a:p>
          <a:p>
            <a:pPr lvl="1">
              <a:defRPr/>
            </a:pPr>
            <a:r>
              <a:rPr lang="en-GB" sz="2000" dirty="0">
                <a:latin typeface="Calibri" pitchFamily="34" charset="0"/>
              </a:rPr>
              <a:t>The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Circle</a:t>
            </a:r>
            <a:r>
              <a:rPr lang="en-GB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>
                <a:latin typeface="Calibri" pitchFamily="34" charset="0"/>
              </a:rPr>
              <a:t>implements the interface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IMath</a:t>
            </a:r>
            <a:r>
              <a:rPr lang="en-GB" sz="2000" dirty="0">
                <a:latin typeface="Calibri" pitchFamily="34" charset="0"/>
                <a:cs typeface="Courier New" pitchFamily="49" charset="0"/>
              </a:rPr>
              <a:t>.</a:t>
            </a:r>
          </a:p>
          <a:p>
            <a:pPr lvl="1">
              <a:defRPr/>
            </a:pPr>
            <a:r>
              <a:rPr lang="en-GB" sz="2000" dirty="0">
                <a:latin typeface="Calibri" pitchFamily="34" charset="0"/>
              </a:rPr>
              <a:t>The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Circle</a:t>
            </a:r>
            <a:r>
              <a:rPr lang="en-GB" sz="2000" dirty="0">
                <a:latin typeface="Calibri" pitchFamily="34" charset="0"/>
              </a:rPr>
              <a:t> declares a virtual method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Area()</a:t>
            </a:r>
            <a:r>
              <a:rPr lang="en-GB" sz="2000" dirty="0">
                <a:latin typeface="Calibri" pitchFamily="34" charset="0"/>
              </a:rPr>
              <a:t>that calculates the area of a circle. </a:t>
            </a:r>
          </a:p>
          <a:p>
            <a:pPr lvl="1">
              <a:defRPr/>
            </a:pPr>
            <a:r>
              <a:rPr lang="en-GB" sz="2000" dirty="0">
                <a:latin typeface="Calibri" pitchFamily="34" charset="0"/>
              </a:rPr>
              <a:t>The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Sphere</a:t>
            </a:r>
            <a:r>
              <a:rPr lang="en-GB" sz="2000" dirty="0">
                <a:latin typeface="Calibri" pitchFamily="34" charset="0"/>
              </a:rPr>
              <a:t> inherits the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Circle</a:t>
            </a:r>
            <a:r>
              <a:rPr lang="en-GB" sz="2000" dirty="0">
                <a:latin typeface="Calibri" pitchFamily="34" charset="0"/>
              </a:rPr>
              <a:t> and overrides the </a:t>
            </a:r>
            <a:r>
              <a:rPr lang="en-GB" sz="2000" dirty="0">
                <a:latin typeface="Calibri" pitchFamily="34" charset="0"/>
                <a:cs typeface="Courier New" pitchFamily="49" charset="0"/>
              </a:rPr>
              <a:t>base</a:t>
            </a:r>
            <a:r>
              <a:rPr lang="en-GB" sz="2000" dirty="0">
                <a:latin typeface="Calibri" pitchFamily="34" charset="0"/>
              </a:rPr>
              <a:t> class method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Area()</a:t>
            </a:r>
            <a:r>
              <a:rPr lang="en-GB" sz="2000" dirty="0">
                <a:latin typeface="Calibri" pitchFamily="34" charset="0"/>
              </a:rPr>
              <a:t>to calculate the area of the sphere. </a:t>
            </a:r>
          </a:p>
          <a:p>
            <a:pPr lvl="1"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base</a:t>
            </a:r>
            <a:r>
              <a:rPr lang="en-GB" sz="2000" dirty="0">
                <a:latin typeface="Calibri" pitchFamily="34" charset="0"/>
              </a:rPr>
              <a:t> keyword calls the base class method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Area()</a:t>
            </a:r>
            <a:r>
              <a:rPr lang="en-GB" sz="2000" dirty="0">
                <a:latin typeface="Calibri" pitchFamily="34" charset="0"/>
              </a:rPr>
              <a:t>, thereby allowing the use of base class method in the derived class.</a:t>
            </a: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The following figure displays the output of re-implementation of an interface:</a:t>
            </a:r>
            <a:endParaRPr lang="en-US" sz="2000" dirty="0">
              <a:latin typeface="Calibri" pitchFamily="34" charset="0"/>
            </a:endParaRPr>
          </a:p>
          <a:p>
            <a:pPr lvl="1">
              <a:defRPr/>
            </a:pPr>
            <a:endParaRPr lang="en-US" sz="2000" dirty="0">
              <a:latin typeface="Calibri" pitchFamily="34" charset="0"/>
              <a:cs typeface="Courier New" pitchFamily="49" charset="0"/>
            </a:endParaRPr>
          </a:p>
          <a:p>
            <a:pPr lvl="1">
              <a:buFont typeface="Wingdings" pitchFamily="2" charset="2"/>
              <a:buNone/>
              <a:defRPr/>
            </a:pPr>
            <a:endParaRPr lang="en-US" sz="2000" dirty="0">
              <a:latin typeface="Calibri" pitchFamily="34" charset="0"/>
            </a:endParaRPr>
          </a:p>
          <a:p>
            <a:pPr lvl="1"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GB" sz="1800" dirty="0">
              <a:latin typeface="Calibri" pitchFamily="34" charset="0"/>
              <a:cs typeface="Courier New" pitchFamily="49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GB" sz="1800" dirty="0">
              <a:latin typeface="Calibri" pitchFamily="34" charset="0"/>
              <a:cs typeface="Courier New" pitchFamily="49" charset="0"/>
            </a:endParaRPr>
          </a:p>
        </p:txBody>
      </p:sp>
      <p:sp>
        <p:nvSpPr>
          <p:cNvPr id="4301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A0FD23A-1149-4299-B71B-F2C1C688381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30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12" y="4165487"/>
            <a:ext cx="5943600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7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mtClean="0">
                <a:latin typeface="Calibri" panose="020F0502020204030204" pitchFamily="34" charset="0"/>
              </a:rPr>
              <a:t> and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altLang="en-US" smtClean="0">
                <a:latin typeface="Calibri" panose="020F0502020204030204" pitchFamily="34" charset="0"/>
              </a:rPr>
              <a:t> Operators in Interfaces </a:t>
            </a:r>
            <a:r>
              <a:rPr lang="en-US" altLang="en-US" smtClean="0">
                <a:latin typeface="Calibri" panose="020F0502020204030204" pitchFamily="34" charset="0"/>
              </a:rPr>
              <a:t>1-5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403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The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z="2400">
                <a:latin typeface="Calibri" panose="020F0502020204030204" pitchFamily="34" charset="0"/>
              </a:rPr>
              <a:t> and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altLang="en-US" sz="2400">
                <a:latin typeface="Calibri" panose="020F0502020204030204" pitchFamily="34" charset="0"/>
              </a:rPr>
              <a:t> operators i</a:t>
            </a:r>
            <a:r>
              <a:rPr lang="en-US" altLang="en-US" sz="2400">
                <a:latin typeface="Calibri" panose="020F0502020204030204" pitchFamily="34" charset="0"/>
              </a:rPr>
              <a:t>n C# when used with interfaces, verify whether the specified interface is implemented or not. </a:t>
            </a: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03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AEEBF7C-00F6-46BD-9EAF-CC2CA36A8D2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3048000" y="1371600"/>
          <a:ext cx="6096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79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 txBox="1">
            <a:spLocks/>
          </p:cNvSpPr>
          <p:nvPr/>
        </p:nvSpPr>
        <p:spPr bwMode="auto">
          <a:xfrm>
            <a:off x="1143000" y="90489"/>
            <a:ext cx="9525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defRPr/>
            </a:pPr>
            <a:r>
              <a:rPr lang="en-GB" sz="25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The </a:t>
            </a:r>
            <a:r>
              <a:rPr lang="en-GB" sz="2500" b="1" dirty="0">
                <a:solidFill>
                  <a:schemeClr val="bg1"/>
                </a:solidFill>
                <a:ea typeface="+mj-ea"/>
                <a:cs typeface="Courier New" pitchFamily="49" charset="0"/>
              </a:rPr>
              <a:t>is</a:t>
            </a:r>
            <a:r>
              <a:rPr lang="en-GB" sz="25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and </a:t>
            </a:r>
            <a:r>
              <a:rPr lang="en-GB" sz="2500" b="1" dirty="0">
                <a:solidFill>
                  <a:schemeClr val="bg1"/>
                </a:solidFill>
                <a:ea typeface="+mj-ea"/>
                <a:cs typeface="Courier New" pitchFamily="49" charset="0"/>
              </a:rPr>
              <a:t>as</a:t>
            </a:r>
            <a:r>
              <a:rPr lang="en-GB" sz="25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 Operators in Interfaces </a:t>
            </a:r>
            <a:r>
              <a:rPr lang="en-US" sz="2500" b="1" dirty="0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rPr>
              <a:t>2-5</a:t>
            </a:r>
            <a:endParaRPr lang="en-IN" sz="2500" b="1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5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code demonstrates an interface with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>
                <a:latin typeface="Calibri" panose="020F0502020204030204" pitchFamily="34" charset="0"/>
              </a:rPr>
              <a:t> operator:</a:t>
            </a: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 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06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2223B8D-F38F-4D3C-8EF9-638E4E858FA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24188" y="1143000"/>
            <a:ext cx="7543800" cy="51657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using System;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interface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ICalculate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double Area();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class Rectangle :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ICalculate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float _length;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float _breadth;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public Rectangle(float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valOne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, float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valTwo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)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_length =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valOne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_breadth =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valTwo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public double Area()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return _length * _breadth;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args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)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Rectangle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objRectangle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= new Rectangle(10.2F, 20.3F);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if (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objRectangle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is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ICalculate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)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("Area of rectangle: {0:F2}" ,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objRectangle.Area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());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else {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("Interface method not implemented");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 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1200" dirty="0"/>
              <a:t> </a:t>
            </a:r>
          </a:p>
        </p:txBody>
      </p:sp>
      <p:sp>
        <p:nvSpPr>
          <p:cNvPr id="45065" name="Text Box 4"/>
          <p:cNvSpPr txBox="1">
            <a:spLocks noChangeArrowheads="1"/>
          </p:cNvSpPr>
          <p:nvPr/>
        </p:nvSpPr>
        <p:spPr bwMode="auto">
          <a:xfrm>
            <a:off x="9120188" y="11430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42382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mtClean="0">
                <a:latin typeface="Calibri" panose="020F0502020204030204" pitchFamily="34" charset="0"/>
              </a:rPr>
              <a:t> and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altLang="en-US" smtClean="0">
                <a:latin typeface="Calibri" panose="020F0502020204030204" pitchFamily="34" charset="0"/>
              </a:rPr>
              <a:t> Operators in Interfaces 3</a:t>
            </a:r>
            <a:r>
              <a:rPr lang="en-US" altLang="en-US" smtClean="0">
                <a:latin typeface="Calibri" panose="020F0502020204030204" pitchFamily="34" charset="0"/>
              </a:rPr>
              <a:t>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60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1900">
                <a:latin typeface="Calibri" panose="020F0502020204030204" pitchFamily="34" charset="0"/>
              </a:rPr>
              <a:t>An interface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ICalculate</a:t>
            </a:r>
            <a:r>
              <a:rPr lang="en-GB" altLang="en-US" sz="19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alibri" panose="020F0502020204030204" pitchFamily="34" charset="0"/>
              </a:rPr>
              <a:t>declares a method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Area()</a:t>
            </a:r>
            <a:r>
              <a:rPr lang="en-GB" altLang="en-US" sz="190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GB" altLang="en-US" sz="1900">
                <a:latin typeface="Calibri" panose="020F0502020204030204" pitchFamily="34" charset="0"/>
              </a:rPr>
              <a:t>The class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en-GB" altLang="en-US" sz="1900">
                <a:latin typeface="Calibri" panose="020F0502020204030204" pitchFamily="34" charset="0"/>
              </a:rPr>
              <a:t> implements the interface</a:t>
            </a:r>
            <a:r>
              <a:rPr lang="en-GB" altLang="en-US" sz="19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ICalculate</a:t>
            </a:r>
            <a:r>
              <a:rPr lang="en-GB" alt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alibri" panose="020F0502020204030204" pitchFamily="34" charset="0"/>
              </a:rPr>
              <a:t>and it consists of a parameterized constructor that assigns the dimension values of the rectangle. </a:t>
            </a:r>
          </a:p>
          <a:p>
            <a:pPr lvl="1"/>
            <a:r>
              <a:rPr lang="en-GB" altLang="en-US" sz="1900">
                <a:latin typeface="Calibri" panose="020F0502020204030204" pitchFamily="34" charset="0"/>
              </a:rPr>
              <a:t>The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Area()</a:t>
            </a:r>
            <a:r>
              <a:rPr lang="en-GB" altLang="en-US" sz="1900" b="1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alibri" panose="020F0502020204030204" pitchFamily="34" charset="0"/>
              </a:rPr>
              <a:t>method calculates the area of the rectangle. The </a:t>
            </a:r>
            <a:r>
              <a:rPr lang="en-GB" alt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  <a:r>
              <a:rPr lang="en-GB" altLang="en-US" sz="19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alibri" panose="020F0502020204030204" pitchFamily="34" charset="0"/>
              </a:rPr>
              <a:t>method creates an instance of the class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en-GB" alt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lvl="1"/>
            <a:r>
              <a:rPr lang="en-GB" altLang="en-US" sz="1900">
                <a:latin typeface="Calibri" panose="020F0502020204030204" pitchFamily="34" charset="0"/>
              </a:rPr>
              <a:t>The</a:t>
            </a:r>
            <a:r>
              <a:rPr lang="en-GB" altLang="en-US" sz="19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z="19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900">
                <a:latin typeface="Calibri" panose="020F0502020204030204" pitchFamily="34" charset="0"/>
              </a:rPr>
              <a:t>operator is used within the</a:t>
            </a:r>
            <a:r>
              <a:rPr lang="en-GB" alt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 if-else </a:t>
            </a:r>
            <a:r>
              <a:rPr lang="en-GB" altLang="en-US" sz="1900">
                <a:latin typeface="Calibri" panose="020F0502020204030204" pitchFamily="34" charset="0"/>
              </a:rPr>
              <a:t>construct to check whether the class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en-GB" altLang="en-US" sz="1900">
                <a:latin typeface="Calibri" panose="020F0502020204030204" pitchFamily="34" charset="0"/>
              </a:rPr>
              <a:t> implements the methods declared in the interface </a:t>
            </a:r>
            <a:r>
              <a:rPr lang="en-GB" altLang="en-US" sz="1900" b="1">
                <a:latin typeface="Courier New" panose="02070309020205020404" pitchFamily="49" charset="0"/>
                <a:cs typeface="Courier New" panose="02070309020205020404" pitchFamily="49" charset="0"/>
              </a:rPr>
              <a:t>ICalculate</a:t>
            </a:r>
            <a:r>
              <a:rPr lang="en-GB" altLang="en-US" sz="1900">
                <a:latin typeface="Calibri" panose="020F0502020204030204" pitchFamily="34" charset="0"/>
              </a:rPr>
              <a:t>.</a:t>
            </a:r>
            <a:endParaRPr lang="en-US" altLang="en-US" sz="19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GB" altLang="en-US" sz="2000">
                <a:latin typeface="Calibri" panose="020F0502020204030204" pitchFamily="34" charset="0"/>
              </a:rPr>
              <a:t>The following figure displays the output of the example using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latin typeface="Calibri" panose="020F0502020204030204" pitchFamily="34" charset="0"/>
              </a:rPr>
              <a:t>operator:</a:t>
            </a:r>
            <a:endParaRPr lang="en-GB" altLang="en-US" sz="20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08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383657C-EC52-4FCE-8992-9AB6807EFB0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60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6" y="4419600"/>
            <a:ext cx="4343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9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mtClean="0">
                <a:latin typeface="Calibri" panose="020F0502020204030204" pitchFamily="34" charset="0"/>
              </a:rPr>
              <a:t> and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altLang="en-US" smtClean="0">
                <a:latin typeface="Calibri" panose="020F0502020204030204" pitchFamily="34" charset="0"/>
              </a:rPr>
              <a:t> Operators in Interfaces 4</a:t>
            </a:r>
            <a:r>
              <a:rPr lang="en-US" altLang="en-US" smtClean="0">
                <a:latin typeface="Calibri" panose="020F0502020204030204" pitchFamily="34" charset="0"/>
              </a:rPr>
              <a:t>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71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code demonstrates an interface with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en-US" sz="2000">
                <a:latin typeface="Calibri" panose="020F0502020204030204" pitchFamily="34" charset="0"/>
              </a:rPr>
              <a:t> operator:</a:t>
            </a:r>
          </a:p>
          <a:p>
            <a:endParaRPr lang="en-GB" altLang="en-US" sz="2400">
              <a:latin typeface="Arial" panose="020B0604020202020204" pitchFamily="34" charset="0"/>
            </a:endParaRPr>
          </a:p>
          <a:p>
            <a:endParaRPr lang="en-GB" altLang="en-US" sz="2400">
              <a:latin typeface="Arial" panose="020B0604020202020204" pitchFamily="34" charset="0"/>
            </a:endParaRPr>
          </a:p>
          <a:p>
            <a:endParaRPr lang="en-GB" altLang="en-US" sz="2400">
              <a:latin typeface="Arial" panose="020B0604020202020204" pitchFamily="34" charset="0"/>
            </a:endParaRPr>
          </a:p>
          <a:p>
            <a:endParaRPr lang="en-GB" altLang="en-US" sz="2400">
              <a:latin typeface="Arial" panose="020B060402020202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GB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11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74B2A86-654B-479F-B75E-502B91BD4C4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733800" y="1108076"/>
            <a:ext cx="6858000" cy="52165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using System;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interface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ISet</a:t>
            </a: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lvl="1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void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AcceptDetails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int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valOne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, string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valTwo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);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interface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IGet</a:t>
            </a: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2286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void Display();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class Employee :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ISet</a:t>
            </a:r>
            <a:endParaRPr lang="en-US" dirty="0">
              <a:ea typeface="Calibri"/>
              <a:cs typeface="Courier New" panose="02070309020205020404" pitchFamily="49" charset="0"/>
            </a:endParaRPr>
          </a:p>
          <a:p>
            <a:pPr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int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_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empID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;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string _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empName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;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public void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AcceptDetails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int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valOne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, string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valTwo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)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6858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_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empID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=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valOne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; </a:t>
            </a:r>
          </a:p>
          <a:p>
            <a:pPr indent="6858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_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empName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=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valTwo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;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static void Main(string[]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args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)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Employee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objEmployee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= new Employee();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objEmployee.AcceptDetails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(10, "Jack");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IGet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objGet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=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objEmployee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as 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IGet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;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if (</a:t>
            </a:r>
            <a:r>
              <a:rPr lang="en-US" dirty="0" err="1">
                <a:ea typeface="Calibri"/>
                <a:cs typeface="Courier New" panose="02070309020205020404" pitchFamily="49" charset="0"/>
              </a:rPr>
              <a:t>objGet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 != null)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120015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objGet.Display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();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else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1143000" algn="just">
              <a:lnSpc>
                <a:spcPct val="70000"/>
              </a:lnSpc>
              <a:defRPr/>
            </a:pPr>
            <a:r>
              <a:rPr lang="en-US" dirty="0" err="1">
                <a:ea typeface="Calibri"/>
                <a:cs typeface="Courier New" panose="02070309020205020404" pitchFamily="49" charset="0"/>
              </a:rPr>
              <a:t>Console.WriteLine</a:t>
            </a:r>
            <a:r>
              <a:rPr lang="en-US" dirty="0">
                <a:ea typeface="Calibri"/>
                <a:cs typeface="Courier New" panose="02070309020205020404" pitchFamily="49" charset="0"/>
              </a:rPr>
              <a:t>("Invalid casting occurred"); </a:t>
            </a:r>
          </a:p>
          <a:p>
            <a:pPr indent="8001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 indent="457200" algn="just">
              <a:lnSpc>
                <a:spcPct val="70000"/>
              </a:lnSpc>
              <a:defRPr/>
            </a:pPr>
            <a:r>
              <a:rPr lang="en-US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}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7113" name="Text Box 4"/>
          <p:cNvSpPr txBox="1">
            <a:spLocks noChangeArrowheads="1"/>
          </p:cNvSpPr>
          <p:nvPr/>
        </p:nvSpPr>
        <p:spPr bwMode="auto">
          <a:xfrm>
            <a:off x="9144000" y="110807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71051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GB" altLang="en-US" smtClean="0">
                <a:latin typeface="Calibri" panose="020F0502020204030204" pitchFamily="34" charset="0"/>
              </a:rPr>
              <a:t> and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altLang="en-US" smtClean="0">
                <a:latin typeface="Calibri" panose="020F0502020204030204" pitchFamily="34" charset="0"/>
              </a:rPr>
              <a:t> Operators in Interfaces 5</a:t>
            </a:r>
            <a:r>
              <a:rPr lang="en-US" altLang="en-US" smtClean="0">
                <a:latin typeface="Calibri" panose="020F0502020204030204" pitchFamily="34" charset="0"/>
              </a:rPr>
              <a:t>-5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81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13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786189C-F73F-49B9-AFAB-D527699480C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52600" y="758826"/>
            <a:ext cx="8915400" cy="56419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In the code: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The interface </a:t>
            </a:r>
            <a:r>
              <a:rPr lang="en-GB" sz="2000" b="1" dirty="0" err="1">
                <a:cs typeface="Courier New" pitchFamily="49" charset="0"/>
              </a:rPr>
              <a:t>ISet</a:t>
            </a:r>
            <a:r>
              <a:rPr lang="en-GB" sz="2000" dirty="0">
                <a:latin typeface="Calibri" pitchFamily="34" charset="0"/>
              </a:rPr>
              <a:t> declares a method </a:t>
            </a:r>
            <a:r>
              <a:rPr lang="en-GB" sz="2000" b="1" dirty="0" err="1">
                <a:cs typeface="Courier New" pitchFamily="49" charset="0"/>
              </a:rPr>
              <a:t>AcceptDetails</a:t>
            </a:r>
            <a:r>
              <a:rPr lang="en-GB" sz="2000" dirty="0">
                <a:latin typeface="Calibri" pitchFamily="34" charset="0"/>
              </a:rPr>
              <a:t> with two parameters and the interface </a:t>
            </a:r>
            <a:r>
              <a:rPr lang="en-GB" sz="2000" b="1" dirty="0" err="1">
                <a:cs typeface="Courier New" pitchFamily="49" charset="0"/>
              </a:rPr>
              <a:t>IGet</a:t>
            </a:r>
            <a:r>
              <a:rPr lang="en-GB" sz="2000" dirty="0">
                <a:latin typeface="Calibri" pitchFamily="34" charset="0"/>
              </a:rPr>
              <a:t> declares a method </a:t>
            </a:r>
            <a:r>
              <a:rPr lang="en-GB" sz="2000" b="1" dirty="0">
                <a:cs typeface="Courier New" pitchFamily="49" charset="0"/>
              </a:rPr>
              <a:t>Display()</a:t>
            </a:r>
            <a:r>
              <a:rPr lang="en-GB" sz="2000" dirty="0">
                <a:latin typeface="Calibri" pitchFamily="34" charset="0"/>
              </a:rPr>
              <a:t>.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The class</a:t>
            </a:r>
            <a:r>
              <a:rPr lang="en-GB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b="1" dirty="0">
                <a:cs typeface="Courier New" pitchFamily="49" charset="0"/>
              </a:rPr>
              <a:t>Employee</a:t>
            </a:r>
            <a:r>
              <a:rPr lang="en-GB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GB" sz="2000" dirty="0">
                <a:latin typeface="Calibri" pitchFamily="34" charset="0"/>
              </a:rPr>
              <a:t>implements the interface</a:t>
            </a:r>
            <a:r>
              <a:rPr lang="en-GB" sz="2000" b="1" dirty="0">
                <a:latin typeface="Calibri" panose="020F0502020204030204" pitchFamily="34" charset="0"/>
                <a:cs typeface="Courier New" pitchFamily="49" charset="0"/>
              </a:rPr>
              <a:t> </a:t>
            </a:r>
            <a:r>
              <a:rPr lang="en-GB" sz="2000" b="1" dirty="0" err="1">
                <a:cs typeface="Courier New" pitchFamily="49" charset="0"/>
              </a:rPr>
              <a:t>ISet</a:t>
            </a:r>
            <a:r>
              <a:rPr lang="en-GB" sz="2000" b="1" dirty="0">
                <a:latin typeface="Calibri" panose="020F0502020204030204" pitchFamily="34" charset="0"/>
                <a:cs typeface="Courier New" pitchFamily="49" charset="0"/>
              </a:rPr>
              <a:t> </a:t>
            </a:r>
            <a:r>
              <a:rPr lang="en-GB" sz="2000" dirty="0">
                <a:latin typeface="Calibri" pitchFamily="34" charset="0"/>
              </a:rPr>
              <a:t>and implements the method declared within</a:t>
            </a:r>
            <a:r>
              <a:rPr lang="en-GB" sz="2000" b="1" dirty="0">
                <a:cs typeface="Courier New" pitchFamily="49" charset="0"/>
              </a:rPr>
              <a:t> </a:t>
            </a:r>
            <a:r>
              <a:rPr lang="en-GB" sz="2000" b="1" dirty="0" err="1">
                <a:cs typeface="Courier New" pitchFamily="49" charset="0"/>
              </a:rPr>
              <a:t>ISet</a:t>
            </a:r>
            <a:r>
              <a:rPr lang="en-GB" sz="2000" dirty="0">
                <a:latin typeface="Calibri" pitchFamily="34" charset="0"/>
              </a:rPr>
              <a:t>.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cs typeface="Courier New" pitchFamily="49" charset="0"/>
              </a:rPr>
              <a:t>Main()</a:t>
            </a:r>
            <a:r>
              <a:rPr lang="en-GB" sz="2000" dirty="0">
                <a:latin typeface="Calibri" pitchFamily="34" charset="0"/>
              </a:rPr>
              <a:t>method creates an instance of the class </a:t>
            </a:r>
            <a:r>
              <a:rPr lang="en-GB" sz="2000" b="1" dirty="0">
                <a:cs typeface="Courier New" pitchFamily="49" charset="0"/>
              </a:rPr>
              <a:t>Employee</a:t>
            </a:r>
            <a:r>
              <a:rPr lang="en-GB" sz="2000" dirty="0">
                <a:latin typeface="Calibri" pitchFamily="34" charset="0"/>
              </a:rPr>
              <a:t>.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An attempt is made to retrieve an instance of </a:t>
            </a:r>
            <a:r>
              <a:rPr lang="en-GB" sz="2000" b="1" dirty="0" err="1">
                <a:cs typeface="Courier New" pitchFamily="49" charset="0"/>
              </a:rPr>
              <a:t>IGet</a:t>
            </a:r>
            <a:r>
              <a:rPr lang="en-GB" sz="2000" dirty="0">
                <a:latin typeface="Calibri" pitchFamily="34" charset="0"/>
              </a:rPr>
              <a:t> interface checks whether the class </a:t>
            </a:r>
            <a:r>
              <a:rPr lang="en-GB" sz="2000" b="1" dirty="0">
                <a:cs typeface="Courier New" pitchFamily="49" charset="0"/>
              </a:rPr>
              <a:t>Employee</a:t>
            </a:r>
            <a:r>
              <a:rPr lang="en-GB" sz="2000" dirty="0">
                <a:latin typeface="Calibri" pitchFamily="34" charset="0"/>
              </a:rPr>
              <a:t> implements the methods defined in the interface. 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Since the </a:t>
            </a:r>
            <a:r>
              <a:rPr lang="en-GB" sz="2000" dirty="0">
                <a:cs typeface="Courier New" panose="02070309020205020404" pitchFamily="49" charset="0"/>
              </a:rPr>
              <a:t>as</a:t>
            </a:r>
            <a:r>
              <a:rPr lang="en-GB" sz="2000" dirty="0">
                <a:latin typeface="Calibri" pitchFamily="34" charset="0"/>
              </a:rPr>
              <a:t> operator returns null, the code displays the specified error message.</a:t>
            </a:r>
            <a:endParaRPr lang="en-US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defRPr/>
            </a:pPr>
            <a:endParaRPr lang="en-GB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The following figure displays the output of the example that uses the </a:t>
            </a:r>
            <a:r>
              <a:rPr lang="en-GB" sz="2000" dirty="0">
                <a:cs typeface="Courier New" pitchFamily="49" charset="0"/>
              </a:rPr>
              <a:t>as</a:t>
            </a:r>
            <a:r>
              <a:rPr lang="en-GB" sz="2000" dirty="0">
                <a:latin typeface="Calibri" pitchFamily="34" charset="0"/>
              </a:rPr>
              <a:t> operator: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1800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1800" dirty="0">
              <a:cs typeface="Courier New" pitchFamily="49" charset="0"/>
            </a:endParaRPr>
          </a:p>
        </p:txBody>
      </p:sp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4" y="4625975"/>
            <a:ext cx="5006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Abstract Classes and Interfaces </a:t>
            </a:r>
            <a:r>
              <a:rPr lang="en-US" altLang="en-US" smtClean="0">
                <a:latin typeface="Calibri" panose="020F0502020204030204" pitchFamily="34" charset="0"/>
              </a:rPr>
              <a:t>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915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15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BB23389C-47F5-489F-B100-083F814B957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57181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1800" dirty="0">
                <a:latin typeface="Calibri" pitchFamily="34" charset="0"/>
              </a:rPr>
              <a:t>Abstract classes and interfaces both declare methods without implementing them.</a:t>
            </a: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1800" dirty="0">
                <a:latin typeface="Calibri" pitchFamily="34" charset="0"/>
              </a:rPr>
              <a:t>Although both abstract classes and interfaces share similar characteristics, they serve different purposes in a C# application. </a:t>
            </a: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1800" dirty="0">
                <a:latin typeface="Calibri" pitchFamily="34" charset="0"/>
              </a:rPr>
              <a:t>The similarities between abstract classes and interfaces are as follows:</a:t>
            </a: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1800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1800" dirty="0">
              <a:cs typeface="Courier New" pitchFamily="49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819400" y="2241551"/>
            <a:ext cx="6096000" cy="677863"/>
          </a:xfrm>
          <a:custGeom>
            <a:avLst/>
            <a:gdLst>
              <a:gd name="connsiteX0" fmla="*/ 0 w 4267200"/>
              <a:gd name="connsiteY0" fmla="*/ 113162 h 678960"/>
              <a:gd name="connsiteX1" fmla="*/ 113162 w 4267200"/>
              <a:gd name="connsiteY1" fmla="*/ 0 h 678960"/>
              <a:gd name="connsiteX2" fmla="*/ 4154038 w 4267200"/>
              <a:gd name="connsiteY2" fmla="*/ 0 h 678960"/>
              <a:gd name="connsiteX3" fmla="*/ 4267200 w 4267200"/>
              <a:gd name="connsiteY3" fmla="*/ 113162 h 678960"/>
              <a:gd name="connsiteX4" fmla="*/ 4267200 w 4267200"/>
              <a:gd name="connsiteY4" fmla="*/ 565798 h 678960"/>
              <a:gd name="connsiteX5" fmla="*/ 4154038 w 4267200"/>
              <a:gd name="connsiteY5" fmla="*/ 678960 h 678960"/>
              <a:gd name="connsiteX6" fmla="*/ 113162 w 4267200"/>
              <a:gd name="connsiteY6" fmla="*/ 678960 h 678960"/>
              <a:gd name="connsiteX7" fmla="*/ 0 w 4267200"/>
              <a:gd name="connsiteY7" fmla="*/ 565798 h 678960"/>
              <a:gd name="connsiteX8" fmla="*/ 0 w 4267200"/>
              <a:gd name="connsiteY8" fmla="*/ 113162 h 67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678960">
                <a:moveTo>
                  <a:pt x="0" y="113162"/>
                </a:moveTo>
                <a:cubicBezTo>
                  <a:pt x="0" y="50664"/>
                  <a:pt x="50664" y="0"/>
                  <a:pt x="113162" y="0"/>
                </a:cubicBezTo>
                <a:lnTo>
                  <a:pt x="4154038" y="0"/>
                </a:lnTo>
                <a:cubicBezTo>
                  <a:pt x="4216536" y="0"/>
                  <a:pt x="4267200" y="50664"/>
                  <a:pt x="4267200" y="113162"/>
                </a:cubicBezTo>
                <a:lnTo>
                  <a:pt x="4267200" y="565798"/>
                </a:lnTo>
                <a:cubicBezTo>
                  <a:pt x="4267200" y="628296"/>
                  <a:pt x="4216536" y="678960"/>
                  <a:pt x="4154038" y="678960"/>
                </a:cubicBezTo>
                <a:lnTo>
                  <a:pt x="113162" y="678960"/>
                </a:lnTo>
                <a:cubicBezTo>
                  <a:pt x="50664" y="678960"/>
                  <a:pt x="0" y="628296"/>
                  <a:pt x="0" y="565798"/>
                </a:cubicBezTo>
                <a:lnTo>
                  <a:pt x="0" y="1131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4434" tIns="33144" rIns="194434" bIns="33144" spcCol="1270" anchor="ctr"/>
          <a:lstStyle/>
          <a:p>
            <a:pPr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latin typeface="Calibri" panose="020F0502020204030204" pitchFamily="34" charset="0"/>
              </a:rPr>
              <a:t>Neither an abstract class nor an interface can be instantiated.</a:t>
            </a:r>
          </a:p>
        </p:txBody>
      </p:sp>
      <p:sp>
        <p:nvSpPr>
          <p:cNvPr id="6" name="Freeform 5"/>
          <p:cNvSpPr/>
          <p:nvPr/>
        </p:nvSpPr>
        <p:spPr>
          <a:xfrm>
            <a:off x="2819400" y="3284538"/>
            <a:ext cx="6096000" cy="679450"/>
          </a:xfrm>
          <a:custGeom>
            <a:avLst/>
            <a:gdLst>
              <a:gd name="connsiteX0" fmla="*/ 0 w 4267200"/>
              <a:gd name="connsiteY0" fmla="*/ 113162 h 678960"/>
              <a:gd name="connsiteX1" fmla="*/ 113162 w 4267200"/>
              <a:gd name="connsiteY1" fmla="*/ 0 h 678960"/>
              <a:gd name="connsiteX2" fmla="*/ 4154038 w 4267200"/>
              <a:gd name="connsiteY2" fmla="*/ 0 h 678960"/>
              <a:gd name="connsiteX3" fmla="*/ 4267200 w 4267200"/>
              <a:gd name="connsiteY3" fmla="*/ 113162 h 678960"/>
              <a:gd name="connsiteX4" fmla="*/ 4267200 w 4267200"/>
              <a:gd name="connsiteY4" fmla="*/ 565798 h 678960"/>
              <a:gd name="connsiteX5" fmla="*/ 4154038 w 4267200"/>
              <a:gd name="connsiteY5" fmla="*/ 678960 h 678960"/>
              <a:gd name="connsiteX6" fmla="*/ 113162 w 4267200"/>
              <a:gd name="connsiteY6" fmla="*/ 678960 h 678960"/>
              <a:gd name="connsiteX7" fmla="*/ 0 w 4267200"/>
              <a:gd name="connsiteY7" fmla="*/ 565798 h 678960"/>
              <a:gd name="connsiteX8" fmla="*/ 0 w 4267200"/>
              <a:gd name="connsiteY8" fmla="*/ 113162 h 67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678960">
                <a:moveTo>
                  <a:pt x="0" y="113162"/>
                </a:moveTo>
                <a:cubicBezTo>
                  <a:pt x="0" y="50664"/>
                  <a:pt x="50664" y="0"/>
                  <a:pt x="113162" y="0"/>
                </a:cubicBezTo>
                <a:lnTo>
                  <a:pt x="4154038" y="0"/>
                </a:lnTo>
                <a:cubicBezTo>
                  <a:pt x="4216536" y="0"/>
                  <a:pt x="4267200" y="50664"/>
                  <a:pt x="4267200" y="113162"/>
                </a:cubicBezTo>
                <a:lnTo>
                  <a:pt x="4267200" y="565798"/>
                </a:lnTo>
                <a:cubicBezTo>
                  <a:pt x="4267200" y="628296"/>
                  <a:pt x="4216536" y="678960"/>
                  <a:pt x="4154038" y="678960"/>
                </a:cubicBezTo>
                <a:lnTo>
                  <a:pt x="113162" y="678960"/>
                </a:lnTo>
                <a:cubicBezTo>
                  <a:pt x="50664" y="678960"/>
                  <a:pt x="0" y="628296"/>
                  <a:pt x="0" y="565798"/>
                </a:cubicBezTo>
                <a:lnTo>
                  <a:pt x="0" y="1131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4434" tIns="33144" rIns="194434" bIns="33144" spcCol="1270" anchor="ctr"/>
          <a:lstStyle/>
          <a:p>
            <a:pPr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latin typeface="Calibri" panose="020F0502020204030204" pitchFamily="34" charset="0"/>
              </a:rPr>
              <a:t>Both, abstract classes as well as interfaces, contain abstract methods.</a:t>
            </a:r>
          </a:p>
        </p:txBody>
      </p:sp>
      <p:sp>
        <p:nvSpPr>
          <p:cNvPr id="10" name="Freeform 9"/>
          <p:cNvSpPr/>
          <p:nvPr/>
        </p:nvSpPr>
        <p:spPr>
          <a:xfrm>
            <a:off x="2819400" y="4327525"/>
            <a:ext cx="6096000" cy="679450"/>
          </a:xfrm>
          <a:custGeom>
            <a:avLst/>
            <a:gdLst>
              <a:gd name="connsiteX0" fmla="*/ 0 w 4267200"/>
              <a:gd name="connsiteY0" fmla="*/ 113162 h 678960"/>
              <a:gd name="connsiteX1" fmla="*/ 113162 w 4267200"/>
              <a:gd name="connsiteY1" fmla="*/ 0 h 678960"/>
              <a:gd name="connsiteX2" fmla="*/ 4154038 w 4267200"/>
              <a:gd name="connsiteY2" fmla="*/ 0 h 678960"/>
              <a:gd name="connsiteX3" fmla="*/ 4267200 w 4267200"/>
              <a:gd name="connsiteY3" fmla="*/ 113162 h 678960"/>
              <a:gd name="connsiteX4" fmla="*/ 4267200 w 4267200"/>
              <a:gd name="connsiteY4" fmla="*/ 565798 h 678960"/>
              <a:gd name="connsiteX5" fmla="*/ 4154038 w 4267200"/>
              <a:gd name="connsiteY5" fmla="*/ 678960 h 678960"/>
              <a:gd name="connsiteX6" fmla="*/ 113162 w 4267200"/>
              <a:gd name="connsiteY6" fmla="*/ 678960 h 678960"/>
              <a:gd name="connsiteX7" fmla="*/ 0 w 4267200"/>
              <a:gd name="connsiteY7" fmla="*/ 565798 h 678960"/>
              <a:gd name="connsiteX8" fmla="*/ 0 w 4267200"/>
              <a:gd name="connsiteY8" fmla="*/ 113162 h 67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678960">
                <a:moveTo>
                  <a:pt x="0" y="113162"/>
                </a:moveTo>
                <a:cubicBezTo>
                  <a:pt x="0" y="50664"/>
                  <a:pt x="50664" y="0"/>
                  <a:pt x="113162" y="0"/>
                </a:cubicBezTo>
                <a:lnTo>
                  <a:pt x="4154038" y="0"/>
                </a:lnTo>
                <a:cubicBezTo>
                  <a:pt x="4216536" y="0"/>
                  <a:pt x="4267200" y="50664"/>
                  <a:pt x="4267200" y="113162"/>
                </a:cubicBezTo>
                <a:lnTo>
                  <a:pt x="4267200" y="565798"/>
                </a:lnTo>
                <a:cubicBezTo>
                  <a:pt x="4267200" y="628296"/>
                  <a:pt x="4216536" y="678960"/>
                  <a:pt x="4154038" y="678960"/>
                </a:cubicBezTo>
                <a:lnTo>
                  <a:pt x="113162" y="678960"/>
                </a:lnTo>
                <a:cubicBezTo>
                  <a:pt x="50664" y="678960"/>
                  <a:pt x="0" y="628296"/>
                  <a:pt x="0" y="565798"/>
                </a:cubicBezTo>
                <a:lnTo>
                  <a:pt x="0" y="1131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4434" tIns="33144" rIns="194434" bIns="33144" spcCol="1270" anchor="ctr"/>
          <a:lstStyle/>
          <a:p>
            <a:pPr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latin typeface="Calibri" panose="020F0502020204030204" pitchFamily="34" charset="0"/>
              </a:rPr>
              <a:t>Abstract methods of both, the abstract class as well as the interface, are implemented by the inheriting subclass.</a:t>
            </a:r>
          </a:p>
        </p:txBody>
      </p:sp>
      <p:sp>
        <p:nvSpPr>
          <p:cNvPr id="13" name="Freeform 12"/>
          <p:cNvSpPr/>
          <p:nvPr/>
        </p:nvSpPr>
        <p:spPr>
          <a:xfrm>
            <a:off x="2819400" y="5370513"/>
            <a:ext cx="6096000" cy="679450"/>
          </a:xfrm>
          <a:custGeom>
            <a:avLst/>
            <a:gdLst>
              <a:gd name="connsiteX0" fmla="*/ 0 w 4267200"/>
              <a:gd name="connsiteY0" fmla="*/ 113162 h 678960"/>
              <a:gd name="connsiteX1" fmla="*/ 113162 w 4267200"/>
              <a:gd name="connsiteY1" fmla="*/ 0 h 678960"/>
              <a:gd name="connsiteX2" fmla="*/ 4154038 w 4267200"/>
              <a:gd name="connsiteY2" fmla="*/ 0 h 678960"/>
              <a:gd name="connsiteX3" fmla="*/ 4267200 w 4267200"/>
              <a:gd name="connsiteY3" fmla="*/ 113162 h 678960"/>
              <a:gd name="connsiteX4" fmla="*/ 4267200 w 4267200"/>
              <a:gd name="connsiteY4" fmla="*/ 565798 h 678960"/>
              <a:gd name="connsiteX5" fmla="*/ 4154038 w 4267200"/>
              <a:gd name="connsiteY5" fmla="*/ 678960 h 678960"/>
              <a:gd name="connsiteX6" fmla="*/ 113162 w 4267200"/>
              <a:gd name="connsiteY6" fmla="*/ 678960 h 678960"/>
              <a:gd name="connsiteX7" fmla="*/ 0 w 4267200"/>
              <a:gd name="connsiteY7" fmla="*/ 565798 h 678960"/>
              <a:gd name="connsiteX8" fmla="*/ 0 w 4267200"/>
              <a:gd name="connsiteY8" fmla="*/ 113162 h 67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678960">
                <a:moveTo>
                  <a:pt x="0" y="113162"/>
                </a:moveTo>
                <a:cubicBezTo>
                  <a:pt x="0" y="50664"/>
                  <a:pt x="50664" y="0"/>
                  <a:pt x="113162" y="0"/>
                </a:cubicBezTo>
                <a:lnTo>
                  <a:pt x="4154038" y="0"/>
                </a:lnTo>
                <a:cubicBezTo>
                  <a:pt x="4216536" y="0"/>
                  <a:pt x="4267200" y="50664"/>
                  <a:pt x="4267200" y="113162"/>
                </a:cubicBezTo>
                <a:lnTo>
                  <a:pt x="4267200" y="565798"/>
                </a:lnTo>
                <a:cubicBezTo>
                  <a:pt x="4267200" y="628296"/>
                  <a:pt x="4216536" y="678960"/>
                  <a:pt x="4154038" y="678960"/>
                </a:cubicBezTo>
                <a:lnTo>
                  <a:pt x="113162" y="678960"/>
                </a:lnTo>
                <a:cubicBezTo>
                  <a:pt x="50664" y="678960"/>
                  <a:pt x="0" y="628296"/>
                  <a:pt x="0" y="565798"/>
                </a:cubicBezTo>
                <a:lnTo>
                  <a:pt x="0" y="11316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94434" tIns="33144" rIns="194434" bIns="33144" spcCol="1270" anchor="ctr"/>
          <a:lstStyle/>
          <a:p>
            <a:pPr defTabSz="6223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dirty="0">
                <a:latin typeface="Calibri" panose="020F0502020204030204" pitchFamily="34" charset="0"/>
              </a:rPr>
              <a:t>Both, abstract classes as well as interfaces, can inherit multiple interfaces.</a:t>
            </a:r>
          </a:p>
        </p:txBody>
      </p:sp>
    </p:spTree>
    <p:extLst>
      <p:ext uri="{BB962C8B-B14F-4D97-AF65-F5344CB8AC3E}">
        <p14:creationId xmlns:p14="http://schemas.microsoft.com/office/powerpoint/2010/main" val="26716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Abstract Classes and Interfaces 2</a:t>
            </a:r>
            <a:r>
              <a:rPr lang="en-US" altLang="en-US" smtClean="0">
                <a:latin typeface="Calibri" panose="020F0502020204030204" pitchFamily="34" charset="0"/>
              </a:rPr>
              <a:t>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01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18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871556E6-ACF8-4E8D-8641-B3C3907C232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54895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400" dirty="0">
                <a:latin typeface="Calibri" pitchFamily="34" charset="0"/>
              </a:rPr>
              <a:t>The following figure displays the similarities between abstract class and interface:</a:t>
            </a: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2400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4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2400" dirty="0">
              <a:cs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GB" sz="2400" dirty="0">
              <a:cs typeface="Courier New" pitchFamily="49" charset="0"/>
            </a:endParaRPr>
          </a:p>
        </p:txBody>
      </p:sp>
      <p:pic>
        <p:nvPicPr>
          <p:cNvPr id="50185" name="Picture 8" descr="Capture8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6" b="8505"/>
          <a:stretch>
            <a:fillRect/>
          </a:stretch>
        </p:blipFill>
        <p:spPr bwMode="auto">
          <a:xfrm>
            <a:off x="2209800" y="1752600"/>
            <a:ext cx="7391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9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4000" dirty="0" smtClean="0">
                <a:latin typeface="Calibri" panose="020F0502020204030204" pitchFamily="34" charset="0"/>
              </a:rPr>
              <a:t>Differences Between an A</a:t>
            </a:r>
            <a:r>
              <a:rPr lang="en-US" altLang="en-US" sz="4000" dirty="0" err="1" smtClean="0">
                <a:latin typeface="Calibri" panose="020F0502020204030204" pitchFamily="34" charset="0"/>
              </a:rPr>
              <a:t>bstract</a:t>
            </a:r>
            <a:r>
              <a:rPr lang="en-US" altLang="en-US" sz="4000" dirty="0" smtClean="0">
                <a:latin typeface="Calibri" panose="020F0502020204030204" pitchFamily="34" charset="0"/>
              </a:rPr>
              <a:t> Class and an Interface </a:t>
            </a:r>
            <a:endParaRPr lang="en-IN" altLang="en-US" sz="4000" dirty="0" smtClean="0">
              <a:latin typeface="Calibri" panose="020F0502020204030204" pitchFamily="34" charset="0"/>
            </a:endParaRPr>
          </a:p>
        </p:txBody>
      </p:sp>
      <p:sp>
        <p:nvSpPr>
          <p:cNvPr id="5120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800">
                <a:latin typeface="Calibri" panose="020F0502020204030204" pitchFamily="34" charset="0"/>
              </a:rPr>
              <a:t>Abstract classes and interfaces are similar because both contain abstract methods that are implemented by the inheriting class.</a:t>
            </a:r>
          </a:p>
          <a:p>
            <a:pPr eaLnBrk="1" hangingPunct="1"/>
            <a:r>
              <a:rPr lang="en-US" altLang="en-US" sz="1800">
                <a:latin typeface="Calibri" panose="020F0502020204030204" pitchFamily="34" charset="0"/>
              </a:rPr>
              <a:t>However, there are certain differences between an abstract class and an interface as shown in the following table:</a:t>
            </a: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800">
                <a:latin typeface="Calibri" panose="020F0502020204030204" pitchFamily="34" charset="0"/>
              </a:rPr>
              <a:t/>
            </a:r>
            <a:br>
              <a:rPr lang="en-US" altLang="en-US" sz="1800">
                <a:latin typeface="Calibri" panose="020F0502020204030204" pitchFamily="34" charset="0"/>
              </a:rPr>
            </a:b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800">
                <a:latin typeface="Calibri" panose="020F0502020204030204" pitchFamily="34" charset="0"/>
              </a:rPr>
              <a:t> </a:t>
            </a:r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5120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8CCA480-EE3B-4628-83FD-37B6A84DE4B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7" name="Group 28"/>
          <p:cNvGraphicFramePr>
            <a:graphicFrameLocks noGrp="1"/>
          </p:cNvGraphicFramePr>
          <p:nvPr/>
        </p:nvGraphicFramePr>
        <p:xfrm>
          <a:off x="1981200" y="2286001"/>
          <a:ext cx="8305800" cy="3306803"/>
        </p:xfrm>
        <a:graphic>
          <a:graphicData uri="http://schemas.openxmlformats.org/drawingml/2006/table">
            <a:tbl>
              <a:tblPr/>
              <a:tblGrid>
                <a:gridCol w="4154488"/>
                <a:gridCol w="4151312"/>
              </a:tblGrid>
              <a:tr h="4327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Abstract Classes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Interfaces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</a:tr>
              <a:tr h="5608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abstract class can inherit a class and multiple interfaces.</a:t>
                      </a:r>
                      <a:endParaRPr lang="en-US" sz="160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interface can inherit multiple interfaces but cannot inherit a class.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</a:tr>
              <a:tr h="3015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abstract class can have methods with a body.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interface cannot have methods with a body.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</a:tr>
              <a:tr h="6095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abstract class method is implemented using the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</a:rPr>
                        <a:t>override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keyword.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interface method is implemented without using the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</a:rPr>
                        <a:t>override </a:t>
                      </a: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keyword.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</a:tr>
              <a:tr h="84123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abstract class is a better option when you need to implement common methods and declare common abstract methods.</a:t>
                      </a:r>
                      <a:endParaRPr lang="en-US" sz="160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interface is a better option when you need to declare only abstract methods.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</a:tr>
              <a:tr h="5608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abstract class can declare constructors and destructors.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An interface cannot declare constructors or destructors.</a:t>
                      </a:r>
                      <a:endParaRPr lang="en-US" sz="16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FF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82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z="3600" dirty="0" smtClean="0">
                <a:latin typeface="Calibri" panose="020F0502020204030204" pitchFamily="34" charset="0"/>
              </a:rPr>
              <a:t>Recommendations for Using Abstract Classes and Interfaces</a:t>
            </a:r>
            <a:endParaRPr lang="en-IN" altLang="en-US" sz="3600" dirty="0" smtClean="0">
              <a:latin typeface="Calibri" panose="020F0502020204030204" pitchFamily="34" charset="0"/>
            </a:endParaRPr>
          </a:p>
        </p:txBody>
      </p:sp>
      <p:sp>
        <p:nvSpPr>
          <p:cNvPr id="5222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An abstract class can inherit another class whereas an interface cannot inherit a class.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Therefore, abstract classes and interfaces have certain similarities as well as certain differences.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Following are the guidelines to </a:t>
            </a:r>
            <a:r>
              <a:rPr lang="en-GB" altLang="en-US" sz="2000">
                <a:latin typeface="Calibri" panose="020F0502020204030204" pitchFamily="34" charset="0"/>
              </a:rPr>
              <a:t>decide when to use an interface and when to use an abstract class:</a:t>
            </a:r>
            <a:endParaRPr lang="en-US" altLang="en-US" sz="20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US" altLang="en-US" sz="16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GB" altLang="en-US" sz="2400">
              <a:latin typeface="Calibri" panose="020F0502020204030204" pitchFamily="34" charset="0"/>
            </a:endParaRPr>
          </a:p>
          <a:p>
            <a:pPr eaLnBrk="1" hangingPunct="1"/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5223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D01560E-D3C0-4721-BA44-682D3595AD2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2232" name="Group 6"/>
          <p:cNvGrpSpPr>
            <a:grpSpLocks/>
          </p:cNvGrpSpPr>
          <p:nvPr/>
        </p:nvGrpSpPr>
        <p:grpSpPr bwMode="auto">
          <a:xfrm>
            <a:off x="2124076" y="2743200"/>
            <a:ext cx="8329613" cy="3416300"/>
            <a:chOff x="600074" y="2743200"/>
            <a:chExt cx="7858126" cy="3416572"/>
          </a:xfrm>
        </p:grpSpPr>
        <p:sp>
          <p:nvSpPr>
            <p:cNvPr id="9" name="Freeform 8"/>
            <p:cNvSpPr/>
            <p:nvPr/>
          </p:nvSpPr>
          <p:spPr>
            <a:xfrm>
              <a:off x="2650346" y="2743200"/>
              <a:ext cx="5807854" cy="1686059"/>
            </a:xfrm>
            <a:custGeom>
              <a:avLst/>
              <a:gdLst>
                <a:gd name="connsiteX0" fmla="*/ 219719 w 1318289"/>
                <a:gd name="connsiteY0" fmla="*/ 0 h 5023104"/>
                <a:gd name="connsiteX1" fmla="*/ 1098570 w 1318289"/>
                <a:gd name="connsiteY1" fmla="*/ 0 h 5023104"/>
                <a:gd name="connsiteX2" fmla="*/ 1318289 w 1318289"/>
                <a:gd name="connsiteY2" fmla="*/ 219719 h 5023104"/>
                <a:gd name="connsiteX3" fmla="*/ 1318289 w 1318289"/>
                <a:gd name="connsiteY3" fmla="*/ 5023104 h 5023104"/>
                <a:gd name="connsiteX4" fmla="*/ 1318289 w 1318289"/>
                <a:gd name="connsiteY4" fmla="*/ 5023104 h 5023104"/>
                <a:gd name="connsiteX5" fmla="*/ 0 w 1318289"/>
                <a:gd name="connsiteY5" fmla="*/ 5023104 h 5023104"/>
                <a:gd name="connsiteX6" fmla="*/ 0 w 1318289"/>
                <a:gd name="connsiteY6" fmla="*/ 5023104 h 5023104"/>
                <a:gd name="connsiteX7" fmla="*/ 0 w 1318289"/>
                <a:gd name="connsiteY7" fmla="*/ 219719 h 5023104"/>
                <a:gd name="connsiteX8" fmla="*/ 219719 w 1318289"/>
                <a:gd name="connsiteY8" fmla="*/ 0 h 502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8289" h="5023104">
                  <a:moveTo>
                    <a:pt x="1318289" y="837201"/>
                  </a:moveTo>
                  <a:lnTo>
                    <a:pt x="1318289" y="4185903"/>
                  </a:lnTo>
                  <a:cubicBezTo>
                    <a:pt x="1318289" y="4648274"/>
                    <a:pt x="1292472" y="5023102"/>
                    <a:pt x="1260625" y="5023102"/>
                  </a:cubicBezTo>
                  <a:lnTo>
                    <a:pt x="0" y="5023102"/>
                  </a:lnTo>
                  <a:lnTo>
                    <a:pt x="0" y="502310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60625" y="2"/>
                  </a:lnTo>
                  <a:cubicBezTo>
                    <a:pt x="1292472" y="2"/>
                    <a:pt x="1318289" y="374830"/>
                    <a:pt x="1318289" y="837201"/>
                  </a:cubicBez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0961" tIns="94834" rIns="125314" bIns="94835" spcCol="1270" anchor="ctr"/>
            <a:lstStyle/>
            <a:p>
              <a:pPr marL="57150" lvl="1" indent="-57150" defTabSz="4445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>
                  <a:latin typeface="Calibri" panose="020F0502020204030204" pitchFamily="34" charset="0"/>
                </a:rPr>
                <a:t>If a programmer wants to create reusable programs and maintain multiple versions of these programs, it is recommended to create an abstract class. </a:t>
              </a:r>
            </a:p>
            <a:p>
              <a:pPr marL="57150" lvl="1" indent="-57150" defTabSz="4445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>
                  <a:latin typeface="Calibri" panose="020F0502020204030204" pitchFamily="34" charset="0"/>
                </a:rPr>
                <a:t>Abstract classes helps to maintain the version of the programs in a simple manner. </a:t>
              </a:r>
            </a:p>
            <a:p>
              <a:pPr marL="57150" lvl="1" indent="-57150" defTabSz="4445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>
                  <a:latin typeface="Calibri" panose="020F0502020204030204" pitchFamily="34" charset="0"/>
                </a:rPr>
                <a:t>Unlike abstract classes, interfaces cannot be changed once they are created. </a:t>
              </a:r>
            </a:p>
            <a:p>
              <a:pPr marL="57150" lvl="1" indent="-57150" defTabSz="4445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dirty="0">
                  <a:latin typeface="Calibri" panose="020F0502020204030204" pitchFamily="34" charset="0"/>
                </a:rPr>
                <a:t>A new interface needs to be created to create a new version of the existing interface.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09060" y="3167097"/>
              <a:ext cx="2041286" cy="1241524"/>
            </a:xfrm>
            <a:custGeom>
              <a:avLst/>
              <a:gdLst>
                <a:gd name="connsiteX0" fmla="*/ 0 w 2825496"/>
                <a:gd name="connsiteY0" fmla="*/ 274649 h 1647862"/>
                <a:gd name="connsiteX1" fmla="*/ 274649 w 2825496"/>
                <a:gd name="connsiteY1" fmla="*/ 0 h 1647862"/>
                <a:gd name="connsiteX2" fmla="*/ 2550847 w 2825496"/>
                <a:gd name="connsiteY2" fmla="*/ 0 h 1647862"/>
                <a:gd name="connsiteX3" fmla="*/ 2825496 w 2825496"/>
                <a:gd name="connsiteY3" fmla="*/ 274649 h 1647862"/>
                <a:gd name="connsiteX4" fmla="*/ 2825496 w 2825496"/>
                <a:gd name="connsiteY4" fmla="*/ 1373213 h 1647862"/>
                <a:gd name="connsiteX5" fmla="*/ 2550847 w 2825496"/>
                <a:gd name="connsiteY5" fmla="*/ 1647862 h 1647862"/>
                <a:gd name="connsiteX6" fmla="*/ 274649 w 2825496"/>
                <a:gd name="connsiteY6" fmla="*/ 1647862 h 1647862"/>
                <a:gd name="connsiteX7" fmla="*/ 0 w 2825496"/>
                <a:gd name="connsiteY7" fmla="*/ 1373213 h 1647862"/>
                <a:gd name="connsiteX8" fmla="*/ 0 w 2825496"/>
                <a:gd name="connsiteY8" fmla="*/ 274649 h 164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5496" h="1647862">
                  <a:moveTo>
                    <a:pt x="0" y="274649"/>
                  </a:moveTo>
                  <a:cubicBezTo>
                    <a:pt x="0" y="122965"/>
                    <a:pt x="122965" y="0"/>
                    <a:pt x="274649" y="0"/>
                  </a:cubicBezTo>
                  <a:lnTo>
                    <a:pt x="2550847" y="0"/>
                  </a:lnTo>
                  <a:cubicBezTo>
                    <a:pt x="2702531" y="0"/>
                    <a:pt x="2825496" y="122965"/>
                    <a:pt x="2825496" y="274649"/>
                  </a:cubicBezTo>
                  <a:lnTo>
                    <a:pt x="2825496" y="1373213"/>
                  </a:lnTo>
                  <a:cubicBezTo>
                    <a:pt x="2825496" y="1524897"/>
                    <a:pt x="2702531" y="1647862"/>
                    <a:pt x="2550847" y="1647862"/>
                  </a:cubicBezTo>
                  <a:lnTo>
                    <a:pt x="274649" y="1647862"/>
                  </a:lnTo>
                  <a:cubicBezTo>
                    <a:pt x="122965" y="1647862"/>
                    <a:pt x="0" y="1524897"/>
                    <a:pt x="0" y="1373213"/>
                  </a:cubicBezTo>
                  <a:lnTo>
                    <a:pt x="0" y="27464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49022" tIns="114732" rIns="149022" bIns="114732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800" dirty="0">
                  <a:latin typeface="Calibri" panose="020F0502020204030204" pitchFamily="34" charset="0"/>
                </a:rPr>
                <a:t>Interface </a:t>
              </a:r>
              <a:endParaRPr 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650346" y="4648352"/>
              <a:ext cx="5807854" cy="1511420"/>
            </a:xfrm>
            <a:custGeom>
              <a:avLst/>
              <a:gdLst>
                <a:gd name="connsiteX0" fmla="*/ 219719 w 1318289"/>
                <a:gd name="connsiteY0" fmla="*/ 0 h 5023104"/>
                <a:gd name="connsiteX1" fmla="*/ 1098570 w 1318289"/>
                <a:gd name="connsiteY1" fmla="*/ 0 h 5023104"/>
                <a:gd name="connsiteX2" fmla="*/ 1318289 w 1318289"/>
                <a:gd name="connsiteY2" fmla="*/ 219719 h 5023104"/>
                <a:gd name="connsiteX3" fmla="*/ 1318289 w 1318289"/>
                <a:gd name="connsiteY3" fmla="*/ 5023104 h 5023104"/>
                <a:gd name="connsiteX4" fmla="*/ 1318289 w 1318289"/>
                <a:gd name="connsiteY4" fmla="*/ 5023104 h 5023104"/>
                <a:gd name="connsiteX5" fmla="*/ 0 w 1318289"/>
                <a:gd name="connsiteY5" fmla="*/ 5023104 h 5023104"/>
                <a:gd name="connsiteX6" fmla="*/ 0 w 1318289"/>
                <a:gd name="connsiteY6" fmla="*/ 5023104 h 5023104"/>
                <a:gd name="connsiteX7" fmla="*/ 0 w 1318289"/>
                <a:gd name="connsiteY7" fmla="*/ 219719 h 5023104"/>
                <a:gd name="connsiteX8" fmla="*/ 219719 w 1318289"/>
                <a:gd name="connsiteY8" fmla="*/ 0 h 502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8289" h="5023104">
                  <a:moveTo>
                    <a:pt x="1318289" y="837201"/>
                  </a:moveTo>
                  <a:lnTo>
                    <a:pt x="1318289" y="4185903"/>
                  </a:lnTo>
                  <a:cubicBezTo>
                    <a:pt x="1318289" y="4648274"/>
                    <a:pt x="1292472" y="5023102"/>
                    <a:pt x="1260625" y="5023102"/>
                  </a:cubicBezTo>
                  <a:lnTo>
                    <a:pt x="0" y="5023102"/>
                  </a:lnTo>
                  <a:lnTo>
                    <a:pt x="0" y="502310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60625" y="2"/>
                  </a:lnTo>
                  <a:cubicBezTo>
                    <a:pt x="1292472" y="2"/>
                    <a:pt x="1318289" y="374830"/>
                    <a:pt x="1318289" y="837201"/>
                  </a:cubicBez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5025821"/>
                <a:satOff val="-4378"/>
                <a:lumOff val="-6"/>
                <a:alphaOff val="0"/>
              </a:schemeClr>
            </a:lnRef>
            <a:fillRef idx="1">
              <a:schemeClr val="accent2">
                <a:tint val="40000"/>
                <a:alpha val="90000"/>
                <a:hueOff val="5025821"/>
                <a:satOff val="-4378"/>
                <a:lumOff val="-6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5025821"/>
                <a:satOff val="-4378"/>
                <a:lumOff val="-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41911" tIns="85309" rIns="106264" bIns="85310" spcCol="1270" anchor="ctr"/>
            <a:lstStyle/>
            <a:p>
              <a:pPr marL="57150" lvl="1" indent="-57150" defTabSz="4889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n-US" dirty="0">
                <a:latin typeface="Calibri" panose="020F0502020204030204" pitchFamily="34" charset="0"/>
              </a:endParaRPr>
            </a:p>
            <a:p>
              <a:pPr marL="57150" lvl="1" indent="-57150" defTabSz="4889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If a programmer wants to create different methods that are useful for different types of objects, it is recommended to create an interface. </a:t>
              </a:r>
            </a:p>
            <a:p>
              <a:pPr marL="57150" lvl="1" indent="-57150" defTabSz="4889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There must exist a relationship between the abstract class and the classes that inherit the abstract class. </a:t>
              </a:r>
            </a:p>
            <a:p>
              <a:pPr marL="57150" lvl="1" indent="-57150" defTabSz="4889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GB" dirty="0">
                  <a:latin typeface="Calibri" panose="020F0502020204030204" pitchFamily="34" charset="0"/>
                </a:rPr>
                <a:t>On the other hand, interfaces are suitable for implementing similar functionalities in dissimilar classes.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00074" y="4822991"/>
              <a:ext cx="2050272" cy="1257400"/>
            </a:xfrm>
            <a:custGeom>
              <a:avLst/>
              <a:gdLst>
                <a:gd name="connsiteX0" fmla="*/ 0 w 2825496"/>
                <a:gd name="connsiteY0" fmla="*/ 274649 h 1647862"/>
                <a:gd name="connsiteX1" fmla="*/ 274649 w 2825496"/>
                <a:gd name="connsiteY1" fmla="*/ 0 h 1647862"/>
                <a:gd name="connsiteX2" fmla="*/ 2550847 w 2825496"/>
                <a:gd name="connsiteY2" fmla="*/ 0 h 1647862"/>
                <a:gd name="connsiteX3" fmla="*/ 2825496 w 2825496"/>
                <a:gd name="connsiteY3" fmla="*/ 274649 h 1647862"/>
                <a:gd name="connsiteX4" fmla="*/ 2825496 w 2825496"/>
                <a:gd name="connsiteY4" fmla="*/ 1373213 h 1647862"/>
                <a:gd name="connsiteX5" fmla="*/ 2550847 w 2825496"/>
                <a:gd name="connsiteY5" fmla="*/ 1647862 h 1647862"/>
                <a:gd name="connsiteX6" fmla="*/ 274649 w 2825496"/>
                <a:gd name="connsiteY6" fmla="*/ 1647862 h 1647862"/>
                <a:gd name="connsiteX7" fmla="*/ 0 w 2825496"/>
                <a:gd name="connsiteY7" fmla="*/ 1373213 h 1647862"/>
                <a:gd name="connsiteX8" fmla="*/ 0 w 2825496"/>
                <a:gd name="connsiteY8" fmla="*/ 274649 h 164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5496" h="1647862">
                  <a:moveTo>
                    <a:pt x="0" y="274649"/>
                  </a:moveTo>
                  <a:cubicBezTo>
                    <a:pt x="0" y="122965"/>
                    <a:pt x="122965" y="0"/>
                    <a:pt x="274649" y="0"/>
                  </a:cubicBezTo>
                  <a:lnTo>
                    <a:pt x="2550847" y="0"/>
                  </a:lnTo>
                  <a:cubicBezTo>
                    <a:pt x="2702531" y="0"/>
                    <a:pt x="2825496" y="122965"/>
                    <a:pt x="2825496" y="274649"/>
                  </a:cubicBezTo>
                  <a:lnTo>
                    <a:pt x="2825496" y="1373213"/>
                  </a:lnTo>
                  <a:cubicBezTo>
                    <a:pt x="2825496" y="1524897"/>
                    <a:pt x="2702531" y="1647862"/>
                    <a:pt x="2550847" y="1647862"/>
                  </a:cubicBezTo>
                  <a:lnTo>
                    <a:pt x="274649" y="1647862"/>
                  </a:lnTo>
                  <a:cubicBezTo>
                    <a:pt x="122965" y="1647862"/>
                    <a:pt x="0" y="1524897"/>
                    <a:pt x="0" y="1373213"/>
                  </a:cubicBezTo>
                  <a:lnTo>
                    <a:pt x="0" y="274649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4681519"/>
                <a:satOff val="-5839"/>
                <a:lumOff val="1373"/>
                <a:alphaOff val="0"/>
              </a:schemeClr>
            </a:fillRef>
            <a:effectRef idx="0">
              <a:schemeClr val="accent2">
                <a:hueOff val="4681519"/>
                <a:satOff val="-5839"/>
                <a:lumOff val="1373"/>
                <a:alphaOff val="0"/>
              </a:schemeClr>
            </a:effectRef>
            <a:fontRef idx="minor">
              <a:schemeClr val="lt1"/>
            </a:fontRef>
          </p:style>
          <p:txBody>
            <a:bodyPr lIns="149022" tIns="114732" rIns="149022" bIns="114732" spcCol="127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800" dirty="0">
                  <a:latin typeface="Calibri" panose="020F0502020204030204" pitchFamily="34" charset="0"/>
                </a:rPr>
                <a:t>Abstract class</a:t>
              </a:r>
              <a:endParaRPr lang="en-US" sz="180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5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Purpose 2</a:t>
            </a:r>
            <a:r>
              <a:rPr lang="en-US" altLang="en-US" smtClean="0">
                <a:latin typeface="Calibri" panose="020F0502020204030204" pitchFamily="34" charset="0"/>
              </a:rPr>
              <a:t>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17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C87B1A5-C0CA-4DD7-ACF1-38523EC6499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175" name="Picture 6" descr="Capture8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8"/>
          <a:stretch>
            <a:fillRect/>
          </a:stretch>
        </p:blipFill>
        <p:spPr bwMode="auto">
          <a:xfrm>
            <a:off x="2895600" y="1828800"/>
            <a:ext cx="6553200" cy="4425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5"/>
            <a:ext cx="8610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400" dirty="0">
                <a:latin typeface="Calibri" pitchFamily="34" charset="0"/>
              </a:rPr>
              <a:t>The following figure displays an example of abstract class and subclasses: </a:t>
            </a:r>
            <a:endParaRPr lang="en-US" sz="24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1800" dirty="0">
              <a:latin typeface="Arial" charset="0"/>
            </a:endParaRPr>
          </a:p>
          <a:p>
            <a:pPr marL="40005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Summary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An abstract class can be referred to as an incomplete base class and can implement methods that are similar for all the subclasses.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IntelliSense provides access to member variables, functions, and methods of an object or a class.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When implementing an interface in a class, you need to implement all the abstract methods declared in the interface.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A class implementing multiple interfaces has to implement all abstract methods declared in the interfaces. 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A class has to explicitly implement multiple interfaces if these interfaces have methods with identical names.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Re-implementation occurs when the method declared in the interface is implemented in a class using the </a:t>
            </a:r>
            <a:r>
              <a:rPr lang="en-US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virtual</a:t>
            </a:r>
            <a:r>
              <a:rPr lang="en-US" altLang="en-US" sz="2000">
                <a:latin typeface="Calibri" panose="020F0502020204030204" pitchFamily="34" charset="0"/>
              </a:rPr>
              <a:t> keyword and this virtual method is then overridden in the derived class.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</a:rPr>
              <a:t>The </a:t>
            </a:r>
            <a:r>
              <a:rPr lang="en-US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is</a:t>
            </a:r>
            <a:r>
              <a:rPr lang="en-US" altLang="en-US" sz="2000">
                <a:latin typeface="Calibri" panose="020F0502020204030204" pitchFamily="34" charset="0"/>
              </a:rPr>
              <a:t> operator is used to check the compatibility between two types or classes and as operator returns </a:t>
            </a:r>
            <a:r>
              <a:rPr lang="en-US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latin typeface="Calibri" panose="020F0502020204030204" pitchFamily="34" charset="0"/>
              </a:rPr>
              <a:t> if the two types or classes are not compatible with each other. </a:t>
            </a:r>
          </a:p>
          <a:p>
            <a:pPr eaLnBrk="1" hangingPunct="1"/>
            <a:endParaRPr lang="en-US" altLang="en-US" sz="20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  <a:p>
            <a:pPr eaLnBrk="1" hangingPunct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5325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AE0F900-127B-466C-96CC-A393CDAA23E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50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60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743200" y="1752600"/>
            <a:ext cx="697546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THANKS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WATCHING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Definition </a:t>
            </a:r>
            <a:r>
              <a:rPr lang="en-US" altLang="en-US" smtClean="0">
                <a:latin typeface="Calibri" panose="020F0502020204030204" pitchFamily="34" charset="0"/>
              </a:rPr>
              <a:t>1-4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 sz="2400">
                <a:latin typeface="Calibri" panose="020F0502020204030204" pitchFamily="34" charset="0"/>
              </a:rPr>
              <a:t>An abstract class can implement methods that are similar for all the subclasses.</a:t>
            </a:r>
            <a:endParaRPr lang="en-GB" altLang="en-US" smtClean="0">
              <a:latin typeface="Calibri" panose="020F0502020204030204" pitchFamily="34" charset="0"/>
            </a:endParaRPr>
          </a:p>
        </p:txBody>
      </p:sp>
      <p:sp>
        <p:nvSpPr>
          <p:cNvPr id="819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9A69253-7A1C-485A-9C79-1487DC3C617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3048000" y="1727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13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Definition 2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22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B0DA81D-5231-4437-8D6B-0FDB96683E1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223" name="Picture 2" descr="Capture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9"/>
          <a:stretch>
            <a:fillRect/>
          </a:stretch>
        </p:blipFill>
        <p:spPr bwMode="auto">
          <a:xfrm>
            <a:off x="2438401" y="1752600"/>
            <a:ext cx="73564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5"/>
            <a:ext cx="8610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400" dirty="0">
                <a:latin typeface="Calibri" pitchFamily="34" charset="0"/>
              </a:rPr>
              <a:t>The following figure displays the contents of an abstract class: </a:t>
            </a:r>
            <a:endParaRPr lang="en-US" sz="2400" dirty="0">
              <a:latin typeface="Calibri" pitchFamily="34" charset="0"/>
            </a:endParaRPr>
          </a:p>
          <a:p>
            <a:pPr marL="40005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Definition 3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following syntax is used for declaring an abstract class:</a:t>
            </a:r>
          </a:p>
          <a:p>
            <a:pPr eaLnBrk="1" hangingPunct="1"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24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2400" dirty="0">
              <a:latin typeface="Calibri" pitchFamily="34" charset="0"/>
            </a:endParaRPr>
          </a:p>
          <a:p>
            <a:pPr marL="457200" indent="0">
              <a:buNone/>
              <a:defRPr/>
            </a:pPr>
            <a:r>
              <a:rPr lang="en-GB" sz="2400" dirty="0">
                <a:latin typeface="Calibri" pitchFamily="34" charset="0"/>
              </a:rPr>
              <a:t>where,</a:t>
            </a:r>
            <a:endParaRPr lang="en-US" sz="2400" dirty="0">
              <a:latin typeface="Calibri" pitchFamily="34" charset="0"/>
            </a:endParaRPr>
          </a:p>
          <a:p>
            <a:pPr marL="1028700" lvl="1">
              <a:defRPr/>
            </a:pPr>
            <a:r>
              <a:rPr lang="en-GB" sz="2000" dirty="0">
                <a:latin typeface="Courier New" pitchFamily="49" charset="0"/>
                <a:cs typeface="Courier New" pitchFamily="49" charset="0"/>
              </a:rPr>
              <a:t>abstract: </a:t>
            </a:r>
            <a:r>
              <a:rPr lang="en-GB" sz="2000" dirty="0">
                <a:latin typeface="Calibri" pitchFamily="34" charset="0"/>
              </a:rPr>
              <a:t>Specifies that the declared class is abstract.</a:t>
            </a:r>
            <a:endParaRPr lang="en-US" sz="2000" dirty="0">
              <a:latin typeface="Calibri" pitchFamily="34" charset="0"/>
            </a:endParaRPr>
          </a:p>
          <a:p>
            <a:pPr marL="1028700" lvl="1">
              <a:defRPr/>
            </a:pPr>
            <a:r>
              <a:rPr lang="en-GB" sz="2000" dirty="0" err="1"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GB" sz="2000" dirty="0">
                <a:latin typeface="Calibri" pitchFamily="34" charset="0"/>
              </a:rPr>
              <a:t>Specifies the name of the class.</a:t>
            </a:r>
            <a:endParaRPr lang="en-US" sz="2000" dirty="0">
              <a:latin typeface="Calibri" pitchFamily="34" charset="0"/>
            </a:endParaRPr>
          </a:p>
          <a:p>
            <a:pPr marL="400050">
              <a:buNone/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1024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7D1E87D-DF35-4EEE-8B58-7F7C6525763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248" name="Text Box 6"/>
          <p:cNvSpPr txBox="1">
            <a:spLocks noChangeArrowheads="1"/>
          </p:cNvSpPr>
          <p:nvPr/>
        </p:nvSpPr>
        <p:spPr bwMode="auto">
          <a:xfrm>
            <a:off x="2209800" y="1752600"/>
            <a:ext cx="7239000" cy="15240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public abstract class &lt;ClassName&gt;</a:t>
            </a:r>
            <a:br>
              <a:rPr lang="en-GB" altLang="en-US" sz="16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altLang="en-US" sz="16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{ </a:t>
            </a:r>
            <a:endParaRPr lang="en-US" alt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&lt;access_modifier&gt; abstract &lt;return_type&gt; &lt;MethodName&gt;(argument_list);</a:t>
            </a:r>
            <a:endParaRPr lang="en-US" alt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GB" altLang="en-US" sz="16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alt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5000"/>
              </a:lnSpc>
            </a:pPr>
            <a:endParaRPr lang="en-US" alt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2209800" y="12954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4565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>
                <a:latin typeface="Calibri" panose="020F0502020204030204" pitchFamily="34" charset="0"/>
              </a:rPr>
              <a:t> Definition 4</a:t>
            </a:r>
            <a:r>
              <a:rPr lang="en-US" altLang="en-US" smtClean="0">
                <a:latin typeface="Calibri" panose="020F0502020204030204" pitchFamily="34" charset="0"/>
              </a:rPr>
              <a:t>-4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2400" dirty="0">
                <a:latin typeface="Calibri" pitchFamily="34" charset="0"/>
              </a:rPr>
              <a:t>The following code declares an abstract class </a:t>
            </a:r>
            <a:r>
              <a:rPr lang="en-GB" sz="24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400" dirty="0">
                <a:latin typeface="Calibri" pitchFamily="34" charset="0"/>
              </a:rPr>
              <a:t>:</a:t>
            </a:r>
            <a:endParaRPr lang="en-US" sz="24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GB" sz="1800" dirty="0">
                <a:latin typeface="Calibri" pitchFamily="34" charset="0"/>
              </a:rPr>
              <a:t/>
            </a:r>
            <a:br>
              <a:rPr lang="en-GB" sz="1800" dirty="0">
                <a:latin typeface="Calibri" pitchFamily="34" charset="0"/>
              </a:rPr>
            </a:b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defRPr/>
            </a:pPr>
            <a:r>
              <a:rPr lang="en-GB" sz="2400" dirty="0" smtClean="0">
                <a:latin typeface="Calibri" pitchFamily="34" charset="0"/>
              </a:rPr>
              <a:t>In </a:t>
            </a:r>
            <a:r>
              <a:rPr lang="en-GB" sz="2400" dirty="0">
                <a:latin typeface="Calibri" pitchFamily="34" charset="0"/>
              </a:rPr>
              <a:t>the code:</a:t>
            </a:r>
          </a:p>
          <a:p>
            <a:pPr lvl="1" eaLnBrk="1" hangingPunct="1">
              <a:defRPr/>
            </a:pPr>
            <a:r>
              <a:rPr lang="en-GB" sz="2000" dirty="0">
                <a:latin typeface="Calibri" pitchFamily="34" charset="0"/>
              </a:rPr>
              <a:t>The abstract class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000" dirty="0">
                <a:latin typeface="Calibri" pitchFamily="34" charset="0"/>
              </a:rPr>
              <a:t> is created using 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abstract</a:t>
            </a:r>
            <a:r>
              <a:rPr lang="en-GB" sz="2000" dirty="0">
                <a:latin typeface="Calibri" pitchFamily="34" charset="0"/>
              </a:rPr>
              <a:t> keyword. </a:t>
            </a:r>
          </a:p>
          <a:p>
            <a:pPr lvl="1" eaLnBrk="1" hangingPunct="1"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Animal</a:t>
            </a:r>
            <a:r>
              <a:rPr lang="en-GB" sz="2000" dirty="0">
                <a:latin typeface="Calibri" pitchFamily="34" charset="0"/>
              </a:rPr>
              <a:t> class implements the non-abstract method,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Eat()</a:t>
            </a:r>
            <a:r>
              <a:rPr lang="en-GB" sz="2000" dirty="0">
                <a:latin typeface="Calibri" pitchFamily="34" charset="0"/>
              </a:rPr>
              <a:t>,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000" dirty="0">
                <a:latin typeface="Calibri" pitchFamily="34" charset="0"/>
              </a:rPr>
              <a:t>as well as declares two abstract methods,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AnimalSound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GB" sz="2000" dirty="0">
                <a:latin typeface="Calibri" pitchFamily="34" charset="0"/>
              </a:rPr>
              <a:t>and </a:t>
            </a:r>
            <a:r>
              <a:rPr lang="en-GB" sz="2000" b="1" dirty="0">
                <a:latin typeface="Courier New" pitchFamily="49" charset="0"/>
                <a:cs typeface="Courier New" pitchFamily="49" charset="0"/>
              </a:rPr>
              <a:t>Habitat()</a:t>
            </a:r>
            <a:r>
              <a:rPr lang="en-GB" sz="2000" dirty="0">
                <a:latin typeface="Calibri" pitchFamily="34" charset="0"/>
              </a:rPr>
              <a:t>. </a:t>
            </a:r>
            <a:endParaRPr lang="en-US" sz="2000" dirty="0" err="1">
              <a:latin typeface="Calibri" pitchFamily="34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 eaLnBrk="1" hangingPunct="1"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 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 marL="400050">
              <a:defRPr/>
            </a:pPr>
            <a:endParaRPr lang="en-GB" sz="2000" dirty="0"/>
          </a:p>
          <a:p>
            <a:pPr>
              <a:defRPr/>
            </a:pPr>
            <a:endParaRPr lang="en-GB" dirty="0"/>
          </a:p>
        </p:txBody>
      </p:sp>
      <p:sp>
        <p:nvSpPr>
          <p:cNvPr id="1127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31A4C80-B233-4E25-A483-1E084DEB027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09800" y="1676400"/>
            <a:ext cx="8458200" cy="3048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public abstract class Animal </a:t>
            </a:r>
            <a:br>
              <a:rPr lang="en-GB" sz="1600" dirty="0">
                <a:latin typeface="Courier New"/>
                <a:ea typeface="Calibri"/>
                <a:cs typeface="Times New Roman"/>
              </a:rPr>
            </a:br>
            <a:r>
              <a:rPr lang="en-GB" sz="1600" dirty="0">
                <a:latin typeface="Courier New"/>
                <a:ea typeface="Calibri"/>
                <a:cs typeface="Times New Roman"/>
              </a:rPr>
              <a:t>{ 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//Non-abstract method implementation public void Eat() 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{ 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marL="285750" indent="228600">
              <a:lnSpc>
                <a:spcPct val="115000"/>
              </a:lnSpc>
              <a:defRPr/>
            </a:pPr>
            <a:r>
              <a:rPr lang="en-GB" sz="16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GB" sz="1600" dirty="0">
                <a:latin typeface="Courier New"/>
                <a:ea typeface="Calibri"/>
                <a:cs typeface="Times New Roman"/>
              </a:rPr>
              <a:t>(“Every animal eats food in order to </a:t>
            </a:r>
          </a:p>
          <a:p>
            <a:pPr marL="285750" indent="2343150"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survive”);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}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ct val="115000"/>
              </a:lnSpc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//Abstract method declaration </a:t>
            </a:r>
            <a:endParaRPr lang="en-US" sz="1600" dirty="0">
              <a:latin typeface="Calibri"/>
              <a:ea typeface="Calibri"/>
              <a:cs typeface="Times New Roman"/>
            </a:endParaRPr>
          </a:p>
          <a:p>
            <a:pPr marL="400050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600" dirty="0">
                <a:latin typeface="Courier New"/>
                <a:ea typeface="Calibri"/>
              </a:rPr>
              <a:t>public abstract void </a:t>
            </a:r>
            <a:r>
              <a:rPr lang="en-GB" sz="1600" dirty="0" err="1">
                <a:latin typeface="Courier New"/>
                <a:ea typeface="Calibri"/>
              </a:rPr>
              <a:t>AnimalSound</a:t>
            </a:r>
            <a:r>
              <a:rPr lang="en-GB" sz="1600" dirty="0">
                <a:latin typeface="Courier New"/>
                <a:ea typeface="Calibri"/>
              </a:rPr>
              <a:t>(); </a:t>
            </a:r>
            <a:br>
              <a:rPr lang="en-GB" sz="1600" dirty="0">
                <a:latin typeface="Courier New"/>
                <a:ea typeface="Calibri"/>
              </a:rPr>
            </a:br>
            <a:r>
              <a:rPr lang="en-GB" sz="1600" dirty="0">
                <a:latin typeface="Courier New"/>
                <a:ea typeface="Calibri"/>
              </a:rPr>
              <a:t>public abstract void Habitat();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600" dirty="0">
                <a:latin typeface="Courier New"/>
                <a:ea typeface="Calibri"/>
              </a:rPr>
              <a:t> } </a:t>
            </a:r>
            <a:endParaRPr lang="en-US" sz="1600" dirty="0"/>
          </a:p>
        </p:txBody>
      </p:sp>
      <p:sp>
        <p:nvSpPr>
          <p:cNvPr id="11273" name="Text Box 4"/>
          <p:cNvSpPr txBox="1">
            <a:spLocks noChangeArrowheads="1"/>
          </p:cNvSpPr>
          <p:nvPr/>
        </p:nvSpPr>
        <p:spPr bwMode="auto">
          <a:xfrm>
            <a:off x="2209800" y="12033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7808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3909</Words>
  <Application>Microsoft Office PowerPoint</Application>
  <PresentationFormat>Widescreen</PresentationFormat>
  <Paragraphs>1105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Wingdings 2</vt:lpstr>
      <vt:lpstr>Tahoma</vt:lpstr>
      <vt:lpstr>Calibri</vt:lpstr>
      <vt:lpstr>Courier New</vt:lpstr>
      <vt:lpstr>Wingdings</vt:lpstr>
      <vt:lpstr>Times New Roman</vt:lpstr>
      <vt:lpstr>Office Theme</vt:lpstr>
      <vt:lpstr>PowerPoint Presentation</vt:lpstr>
      <vt:lpstr>Objectives</vt:lpstr>
      <vt:lpstr>Abstract Classes</vt:lpstr>
      <vt:lpstr>Purpose 1-2</vt:lpstr>
      <vt:lpstr>Purpose 2-2</vt:lpstr>
      <vt:lpstr> Definition 1-4</vt:lpstr>
      <vt:lpstr> Definition 2-4</vt:lpstr>
      <vt:lpstr> Definition 3-4</vt:lpstr>
      <vt:lpstr> Definition 4-4</vt:lpstr>
      <vt:lpstr> Implementation 1-4</vt:lpstr>
      <vt:lpstr> Implementation 2-4</vt:lpstr>
      <vt:lpstr> Implementation 3-4</vt:lpstr>
      <vt:lpstr> Implementation 4-4</vt:lpstr>
      <vt:lpstr>Implement Abstract Base Class Using IntelliSense 1-2</vt:lpstr>
      <vt:lpstr>Implement Abstract Base Class Using IntelliSense 2-2</vt:lpstr>
      <vt:lpstr>Abstract Methods 1-2</vt:lpstr>
      <vt:lpstr>Abstract Methods 2-2</vt:lpstr>
      <vt:lpstr>Multiple Inheritance through Interfaces</vt:lpstr>
      <vt:lpstr>Purpose of Interfaces</vt:lpstr>
      <vt:lpstr>Interfaces 1-2</vt:lpstr>
      <vt:lpstr>Interfaces 2-2</vt:lpstr>
      <vt:lpstr>Implementing an Interface 1-4</vt:lpstr>
      <vt:lpstr>Implementing an Interface 2-4</vt:lpstr>
      <vt:lpstr>Implementing an Interface 3-4</vt:lpstr>
      <vt:lpstr>Implementing an Interface 4-4</vt:lpstr>
      <vt:lpstr>Interfaces and Multiple Inheritance 1-3</vt:lpstr>
      <vt:lpstr>Interfaces and Multiple Inheritance 2-3</vt:lpstr>
      <vt:lpstr>Interfaces and Multiple Inheritance 3-3</vt:lpstr>
      <vt:lpstr>Explicit Interface Implementation 1-5</vt:lpstr>
      <vt:lpstr>Explicit Interface Implementation 2-5</vt:lpstr>
      <vt:lpstr>Explicit Interface Implementation 3-5</vt:lpstr>
      <vt:lpstr>Explicit Interface Implementation 4-5</vt:lpstr>
      <vt:lpstr>Explicit Interface Implementation 5-5</vt:lpstr>
      <vt:lpstr>Interface Inheritance 1-5</vt:lpstr>
      <vt:lpstr>Interface Inheritance 2-5</vt:lpstr>
      <vt:lpstr>Interface Inheritance 3-5</vt:lpstr>
      <vt:lpstr>Interface Inheritance 4-5</vt:lpstr>
      <vt:lpstr>Interface Inheritance 5-5</vt:lpstr>
      <vt:lpstr>Interface Re-implementation 1-2</vt:lpstr>
      <vt:lpstr>Interface Re-implementation 2-2</vt:lpstr>
      <vt:lpstr>The is and as Operators in Interfaces 1-5</vt:lpstr>
      <vt:lpstr>PowerPoint Presentation</vt:lpstr>
      <vt:lpstr>The is and as Operators in Interfaces 3-5</vt:lpstr>
      <vt:lpstr>The is and as Operators in Interfaces 4-5</vt:lpstr>
      <vt:lpstr>The is and as Operators in Interfaces 5-5</vt:lpstr>
      <vt:lpstr>Abstract Classes and Interfaces 1-2</vt:lpstr>
      <vt:lpstr> Abstract Classes and Interfaces 2-2</vt:lpstr>
      <vt:lpstr>Differences Between an Abstract Class and an Interface </vt:lpstr>
      <vt:lpstr>Recommendations for Using Abstract Classes and Interfaces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Lại Đức Chung</dc:creator>
  <cp:lastModifiedBy>Lại Đức Chung</cp:lastModifiedBy>
  <cp:revision>253</cp:revision>
  <dcterms:modified xsi:type="dcterms:W3CDTF">2017-12-13T02:25:12Z</dcterms:modified>
</cp:coreProperties>
</file>